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50" r:id="rId2"/>
    <p:sldMasterId id="2147484562" r:id="rId3"/>
  </p:sldMasterIdLst>
  <p:notesMasterIdLst>
    <p:notesMasterId r:id="rId64"/>
  </p:notesMasterIdLst>
  <p:sldIdLst>
    <p:sldId id="563" r:id="rId4"/>
    <p:sldId id="555" r:id="rId5"/>
    <p:sldId id="566" r:id="rId6"/>
    <p:sldId id="565" r:id="rId7"/>
    <p:sldId id="700" r:id="rId8"/>
    <p:sldId id="678" r:id="rId9"/>
    <p:sldId id="675" r:id="rId10"/>
    <p:sldId id="676" r:id="rId11"/>
    <p:sldId id="677" r:id="rId12"/>
    <p:sldId id="666" r:id="rId13"/>
    <p:sldId id="667" r:id="rId14"/>
    <p:sldId id="668" r:id="rId15"/>
    <p:sldId id="673" r:id="rId16"/>
    <p:sldId id="681" r:id="rId17"/>
    <p:sldId id="682" r:id="rId18"/>
    <p:sldId id="670" r:id="rId19"/>
    <p:sldId id="679" r:id="rId20"/>
    <p:sldId id="688" r:id="rId21"/>
    <p:sldId id="669" r:id="rId22"/>
    <p:sldId id="680" r:id="rId23"/>
    <p:sldId id="672" r:id="rId24"/>
    <p:sldId id="684" r:id="rId25"/>
    <p:sldId id="686" r:id="rId26"/>
    <p:sldId id="685" r:id="rId27"/>
    <p:sldId id="687" r:id="rId28"/>
    <p:sldId id="641" r:id="rId29"/>
    <p:sldId id="701" r:id="rId30"/>
    <p:sldId id="702" r:id="rId31"/>
    <p:sldId id="703" r:id="rId32"/>
    <p:sldId id="705" r:id="rId33"/>
    <p:sldId id="704" r:id="rId34"/>
    <p:sldId id="706" r:id="rId35"/>
    <p:sldId id="642" r:id="rId36"/>
    <p:sldId id="654" r:id="rId37"/>
    <p:sldId id="662" r:id="rId38"/>
    <p:sldId id="663" r:id="rId39"/>
    <p:sldId id="655" r:id="rId40"/>
    <p:sldId id="659" r:id="rId41"/>
    <p:sldId id="656" r:id="rId42"/>
    <p:sldId id="660" r:id="rId43"/>
    <p:sldId id="657" r:id="rId44"/>
    <p:sldId id="658" r:id="rId45"/>
    <p:sldId id="661" r:id="rId46"/>
    <p:sldId id="651" r:id="rId47"/>
    <p:sldId id="652" r:id="rId48"/>
    <p:sldId id="643" r:id="rId49"/>
    <p:sldId id="683" r:id="rId50"/>
    <p:sldId id="640" r:id="rId51"/>
    <p:sldId id="564" r:id="rId52"/>
    <p:sldId id="689" r:id="rId53"/>
    <p:sldId id="690" r:id="rId54"/>
    <p:sldId id="691" r:id="rId55"/>
    <p:sldId id="692" r:id="rId56"/>
    <p:sldId id="693" r:id="rId57"/>
    <p:sldId id="694" r:id="rId58"/>
    <p:sldId id="695" r:id="rId59"/>
    <p:sldId id="696" r:id="rId60"/>
    <p:sldId id="697" r:id="rId61"/>
    <p:sldId id="698" r:id="rId62"/>
    <p:sldId id="699" r:id="rId63"/>
  </p:sldIdLst>
  <p:sldSz cx="9144000" cy="6858000" type="screen4x3"/>
  <p:notesSz cx="7010400" cy="92964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3A5BFAA-E7D8-4FF2-9F3B-804F0BA14029}">
          <p14:sldIdLst>
            <p14:sldId id="563"/>
            <p14:sldId id="555"/>
          </p14:sldIdLst>
        </p14:section>
        <p14:section name="Sección sin título" id="{FE4A96F9-29EC-4A6D-927A-DE679AE78330}">
          <p14:sldIdLst>
            <p14:sldId id="566"/>
            <p14:sldId id="565"/>
          </p14:sldIdLst>
        </p14:section>
        <p14:section name="Sección sin título" id="{FFD8673C-F8FF-4A89-8214-D93F467DA1C3}">
          <p14:sldIdLst>
            <p14:sldId id="700"/>
          </p14:sldIdLst>
        </p14:section>
        <p14:section name="Sección sin título" id="{410F993C-3208-4808-BFE0-53551153A463}">
          <p14:sldIdLst>
            <p14:sldId id="678"/>
            <p14:sldId id="675"/>
            <p14:sldId id="676"/>
            <p14:sldId id="677"/>
          </p14:sldIdLst>
        </p14:section>
        <p14:section name="Sección sin título" id="{B4CFDB25-524F-4262-80A2-8A2DDA4C64B0}">
          <p14:sldIdLst>
            <p14:sldId id="666"/>
            <p14:sldId id="667"/>
            <p14:sldId id="668"/>
            <p14:sldId id="673"/>
            <p14:sldId id="681"/>
            <p14:sldId id="682"/>
            <p14:sldId id="670"/>
            <p14:sldId id="679"/>
            <p14:sldId id="688"/>
            <p14:sldId id="669"/>
            <p14:sldId id="680"/>
            <p14:sldId id="672"/>
            <p14:sldId id="684"/>
            <p14:sldId id="686"/>
            <p14:sldId id="685"/>
            <p14:sldId id="687"/>
          </p14:sldIdLst>
        </p14:section>
        <p14:section name="Sección sin título" id="{2116F38E-84E3-4DE9-8AEC-111A1DABAD3B}">
          <p14:sldIdLst>
            <p14:sldId id="641"/>
            <p14:sldId id="701"/>
            <p14:sldId id="702"/>
            <p14:sldId id="703"/>
            <p14:sldId id="705"/>
            <p14:sldId id="704"/>
            <p14:sldId id="706"/>
          </p14:sldIdLst>
        </p14:section>
        <p14:section name="Sección sin título" id="{C1981EA0-0FBD-48E0-AF8C-D20CDD25200C}">
          <p14:sldIdLst>
            <p14:sldId id="642"/>
            <p14:sldId id="654"/>
            <p14:sldId id="662"/>
            <p14:sldId id="663"/>
            <p14:sldId id="655"/>
            <p14:sldId id="659"/>
            <p14:sldId id="656"/>
            <p14:sldId id="660"/>
            <p14:sldId id="657"/>
            <p14:sldId id="658"/>
            <p14:sldId id="661"/>
            <p14:sldId id="651"/>
            <p14:sldId id="652"/>
          </p14:sldIdLst>
        </p14:section>
        <p14:section name="Sección sin título" id="{B9E44EFA-2D89-4413-9DB7-BAFFE457A838}">
          <p14:sldIdLst>
            <p14:sldId id="643"/>
            <p14:sldId id="683"/>
          </p14:sldIdLst>
        </p14:section>
        <p14:section name="Sección sin título" id="{75815C52-D861-4F38-89B8-AF2A1E4C7D1C}">
          <p14:sldIdLst>
            <p14:sldId id="640"/>
            <p14:sldId id="564"/>
          </p14:sldIdLst>
        </p14:section>
        <p14:section name="Sección sin título" id="{664CA730-71E5-4B6D-9FC9-4971A5D80AD9}">
          <p14:sldIdLst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272D"/>
    <a:srgbClr val="AF2626"/>
    <a:srgbClr val="BC2A0A"/>
    <a:srgbClr val="BA1C10"/>
    <a:srgbClr val="AF272F"/>
    <a:srgbClr val="BD2B0B"/>
    <a:srgbClr val="FFFF99"/>
    <a:srgbClr val="4E6BBE"/>
    <a:srgbClr val="544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Énfasi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Estilo claro 2 - Énfasi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8439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8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2"/>
    </p:cViewPr>
  </p:notesTextViewPr>
  <p:sorterViewPr>
    <p:cViewPr varScale="1">
      <p:scale>
        <a:sx n="1" d="1"/>
        <a:sy n="1" d="1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9BCC60A-CD2D-4A8C-AAB7-B597E340054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C0CCF43-E2EF-4842-BDC5-9D16BAB3956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52069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datalab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Machine – </a:t>
            </a:r>
            <a:r>
              <a:rPr lang="es-CO" dirty="0" err="1"/>
              <a:t>Streams</a:t>
            </a:r>
            <a:endParaRPr lang="es-CO" dirty="0"/>
          </a:p>
          <a:p>
            <a:r>
              <a:rPr lang="es-CO" dirty="0"/>
              <a:t>  - procesamiento</a:t>
            </a:r>
            <a:r>
              <a:rPr lang="es-CO" baseline="0" dirty="0"/>
              <a:t> in-situ / in </a:t>
            </a:r>
            <a:r>
              <a:rPr lang="es-CO" baseline="0" dirty="0" err="1"/>
              <a:t>motion</a:t>
            </a:r>
            <a:endParaRPr lang="es-CO" baseline="0" dirty="0"/>
          </a:p>
          <a:p>
            <a:r>
              <a:rPr lang="es-CO" baseline="0" dirty="0"/>
              <a:t>  - </a:t>
            </a:r>
            <a:r>
              <a:rPr lang="es-CO" baseline="0" dirty="0" err="1"/>
              <a:t>filter</a:t>
            </a:r>
            <a:r>
              <a:rPr lang="es-CO" baseline="0" dirty="0"/>
              <a:t> / </a:t>
            </a:r>
            <a:r>
              <a:rPr lang="es-CO" baseline="0" dirty="0" err="1"/>
              <a:t>processing</a:t>
            </a:r>
            <a:r>
              <a:rPr lang="es-CO" baseline="0" dirty="0"/>
              <a:t> </a:t>
            </a:r>
            <a:endParaRPr lang="es-CO" dirty="0"/>
          </a:p>
          <a:p>
            <a:r>
              <a:rPr lang="es-CO" dirty="0" err="1"/>
              <a:t>People</a:t>
            </a:r>
            <a:r>
              <a:rPr lang="es-CO" baseline="0" dirty="0"/>
              <a:t> – </a:t>
            </a:r>
            <a:r>
              <a:rPr lang="es-CO" baseline="0" dirty="0" err="1"/>
              <a:t>Hadoop</a:t>
            </a:r>
            <a:endParaRPr lang="es-CO" baseline="0" dirty="0"/>
          </a:p>
          <a:p>
            <a:r>
              <a:rPr lang="es-CO" baseline="0" dirty="0"/>
              <a:t>  - Data </a:t>
            </a:r>
            <a:r>
              <a:rPr lang="es-CO" baseline="0" dirty="0" err="1"/>
              <a:t>Acquisition</a:t>
            </a:r>
            <a:r>
              <a:rPr lang="es-CO" baseline="0" dirty="0"/>
              <a:t> / Storage / </a:t>
            </a:r>
            <a:r>
              <a:rPr lang="es-CO" baseline="0" dirty="0" err="1"/>
              <a:t>Retrieval</a:t>
            </a:r>
            <a:r>
              <a:rPr lang="es-CO" baseline="0" dirty="0"/>
              <a:t> / </a:t>
            </a:r>
            <a:r>
              <a:rPr lang="es-CO" baseline="0" dirty="0" err="1"/>
              <a:t>Cleaning</a:t>
            </a:r>
            <a:r>
              <a:rPr lang="es-CO" baseline="0" dirty="0"/>
              <a:t> / </a:t>
            </a:r>
            <a:r>
              <a:rPr lang="es-CO" baseline="0" dirty="0" err="1"/>
              <a:t>Processing</a:t>
            </a:r>
            <a:endParaRPr lang="es-CO" baseline="0" dirty="0"/>
          </a:p>
          <a:p>
            <a:r>
              <a:rPr lang="es-CO" baseline="0" dirty="0" err="1"/>
              <a:t>Organizations</a:t>
            </a:r>
            <a:r>
              <a:rPr lang="es-CO" baseline="0" dirty="0"/>
              <a:t> – </a:t>
            </a:r>
            <a:r>
              <a:rPr lang="es-CO" baseline="0" dirty="0" err="1"/>
              <a:t>Integration</a:t>
            </a:r>
            <a:endParaRPr lang="es-CO" baseline="0" dirty="0"/>
          </a:p>
          <a:p>
            <a:endParaRPr lang="es-CO" baseline="0" dirty="0"/>
          </a:p>
          <a:p>
            <a:r>
              <a:rPr lang="es-CO" baseline="0" dirty="0"/>
              <a:t>Aspecto clave = Integración / combinación </a:t>
            </a:r>
            <a:r>
              <a:rPr lang="es-CO" baseline="0"/>
              <a:t>de fuentes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30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288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348F6-5E61-41D4-B747-FE7F9AB45E66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B0151419-CFE6-4FA9-9E60-D67C3117A308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57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48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8D0DE-A99A-4243-87FA-81803A4346F4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491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41624306-E3B3-4CD5-A07B-768D88F4410F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58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5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08FCE4-11F5-4AF3-A792-BA8665233030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512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7A6FCF9B-3EB9-4917-AA99-269D0AE60609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59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8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D96B8-1BCC-45FA-942C-2C77722E456B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654F88C4-D852-4AB3-944A-4C150DCD4A7C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60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64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2400" dirty="0"/>
              <a:t>Google Cloud </a:t>
            </a:r>
            <a:r>
              <a:rPr lang="es-CO" sz="2400" dirty="0" err="1"/>
              <a:t>DataLab</a:t>
            </a:r>
            <a:endParaRPr lang="es-CO" sz="2400" dirty="0"/>
          </a:p>
          <a:p>
            <a:pPr lvl="1"/>
            <a:r>
              <a:rPr lang="es-CO" sz="2000" dirty="0">
                <a:hlinkClick r:id="rId3"/>
              </a:rPr>
              <a:t>https://cloud.google.com/datalab/</a:t>
            </a:r>
            <a:r>
              <a:rPr lang="es-CO" sz="2000" dirty="0"/>
              <a:t>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CCF43-E2EF-4842-BDC5-9D16BAB3956A}" type="slidenum">
              <a:rPr lang="es-ES" altLang="es-ES" smtClean="0"/>
              <a:pPr>
                <a:defRPr/>
              </a:pPr>
              <a:t>47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21402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D79937-5103-46C3-A887-9E526CC832E0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F8992C64-7315-42B1-B071-ACE368D94C24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50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312B2-2C90-4E43-BD9A-354283BFB5BA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FF440515-0FF6-4581-9460-856B40A3794B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51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8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8AF468-DE40-4D19-890A-8D4EFB702A49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337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52C48780-A8A9-4774-9BFD-5CE6E1384458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52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3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7D7E20-7C72-4E48-B4A9-406B8FFE8797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542BAB6C-D551-4010-8D44-9EC1E399DC44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53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9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D3C585-8167-4410-A506-7BD082160B73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389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25E09E6D-1B63-4F05-9D8C-CD5E282EEC92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54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77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F92C65-98E1-4E6F-98FD-2FF536FAD328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488817EB-DA05-4E7D-8F89-68835A138EF6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55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5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EAF61E-822A-4FD9-89E3-A5C4DD539695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CN"/>
              <a:t>Our instantiation of the resource management is Mesos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/>
            <a:fld id="{FAB90E26-C63D-4B1B-8F9D-DEFB1FC3F21F}" type="slidenum"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pPr algn="r"/>
              <a:t>56</a:t>
            </a:fld>
            <a:endParaRPr lang="en-US" altLang="zh-CN" sz="12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4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E5A7453-BC5B-46F4-8F82-45EDD8617D47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FD1E551-F9C5-4CC2-8D86-0FB84C5EDF1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pic>
        <p:nvPicPr>
          <p:cNvPr id="8909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r="12504"/>
          <a:stretch/>
        </p:blipFill>
        <p:spPr bwMode="auto">
          <a:xfrm>
            <a:off x="0" y="372738"/>
            <a:ext cx="9144000" cy="648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5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21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278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221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861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060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7608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9975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5728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5161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51AC5980-2BDF-481C-923C-6AA3D7707DB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06A9231-A201-4237-98A4-1D7CC6A7EF6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90260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06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20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2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14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5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56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93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1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81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9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3EAB92B-640B-4C98-A095-846F0A10CDDB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46ED35-1143-4F9F-892D-B7B1174BABE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9807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6DFECA8-4D40-4BC7-9D88-A95E340EBA33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B173D53-9B56-4309-9BE9-ACB8DD4ED23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0081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E052C9F-3194-44B7-84D6-E273B9A7BC3E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1EAFC2F-D22C-4D7F-9EFB-E5BFBEF8E97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2582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FFDBBD-E040-40E0-8A4A-0B8D8B8D447D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DAFA47-98D3-4480-85C2-DC6FF26D13E9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1780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0F0D622-5A16-43AE-8F15-B56E534EBBFC}" type="datetimeFigureOut">
              <a:rPr lang="es-ES"/>
              <a:pPr>
                <a:defRPr/>
              </a:pPr>
              <a:t>22/11/2016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26D615B-4C19-465C-911C-64B922A6301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3845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599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99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 userDrawn="1"/>
        </p:nvGrpSpPr>
        <p:grpSpPr>
          <a:xfrm>
            <a:off x="6457069" y="6093296"/>
            <a:ext cx="2651435" cy="757382"/>
            <a:chOff x="6457069" y="6093296"/>
            <a:chExt cx="2651435" cy="757382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4" t="81187" r="3385" b="5008"/>
            <a:stretch/>
          </p:blipFill>
          <p:spPr>
            <a:xfrm>
              <a:off x="7590492" y="6093296"/>
              <a:ext cx="1518012" cy="757382"/>
            </a:xfrm>
            <a:prstGeom prst="rect">
              <a:avLst/>
            </a:prstGeom>
          </p:spPr>
        </p:pic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069" y="6365693"/>
              <a:ext cx="1146284" cy="281401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15DE-3D0F-4EE1-B1A7-DED8F4937CF5}" type="datetimeFigureOut">
              <a:rPr lang="es-CO" smtClean="0"/>
              <a:t>22/11/2016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6390E-A369-47C8-82AD-D961993E8F0F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028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15DE-3D0F-4EE1-B1A7-DED8F4937CF5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22/11/2016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6390E-A369-47C8-82AD-D961993E8F0F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google.com/archive/mapreduce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rial.dominodatalab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alpinedata.com/" TargetMode="External"/><Relationship Id="rId5" Type="http://schemas.openxmlformats.org/officeDocument/2006/relationships/hyperlink" Target="https://sense.io/" TargetMode="External"/><Relationship Id="rId4" Type="http://schemas.openxmlformats.org/officeDocument/2006/relationships/hyperlink" Target="https://modeanalytic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developer.ibm.com/clouddataservices/docs/spark/notebook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notebooks.azure.com/" TargetMode="External"/><Relationship Id="rId5" Type="http://schemas.openxmlformats.org/officeDocument/2006/relationships/hyperlink" Target="https://trial.dominodatalab.com/" TargetMode="External"/><Relationship Id="rId4" Type="http://schemas.openxmlformats.org/officeDocument/2006/relationships/hyperlink" Target="https://my.imdemocloud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0.pn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50.png"/><Relationship Id="rId7" Type="http://schemas.openxmlformats.org/officeDocument/2006/relationships/image" Target="../media/image6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8.pn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1.png"/><Relationship Id="rId3" Type="http://schemas.openxmlformats.org/officeDocument/2006/relationships/image" Target="../media/image50.png"/><Relationship Id="rId7" Type="http://schemas.openxmlformats.org/officeDocument/2006/relationships/image" Target="../media/image76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79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78.png"/><Relationship Id="rId1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image" Target="../media/image84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18" Type="http://schemas.openxmlformats.org/officeDocument/2006/relationships/image" Target="../media/image88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18" Type="http://schemas.openxmlformats.org/officeDocument/2006/relationships/image" Target="../media/image89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18" Type="http://schemas.openxmlformats.org/officeDocument/2006/relationships/image" Target="../media/image89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18" Type="http://schemas.openxmlformats.org/officeDocument/2006/relationships/image" Target="../media/image89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54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/>
              <a:t>¿Cómo empezó todo?</a:t>
            </a: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764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Google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CO" sz="2400" i="1" dirty="0"/>
              <a:t>“La velocidad de la luz en el vacío solía ser de 35 mph. Entonces, Jeff </a:t>
            </a:r>
            <a:r>
              <a:rPr lang="es-CO" sz="2400" i="1" dirty="0" err="1"/>
              <a:t>Dean</a:t>
            </a:r>
            <a:r>
              <a:rPr lang="es-CO" sz="2400" i="1" dirty="0"/>
              <a:t> gastó un fin de semana optimizando la física.”</a:t>
            </a:r>
          </a:p>
          <a:p>
            <a:endParaRPr lang="es-CO" dirty="0"/>
          </a:p>
          <a:p>
            <a:endParaRPr lang="es-CO" dirty="0"/>
          </a:p>
          <a:p>
            <a:pPr lvl="1" algn="r"/>
            <a:r>
              <a:rPr lang="es-CO" sz="2000" dirty="0" err="1"/>
              <a:t>Vel</a:t>
            </a:r>
            <a:r>
              <a:rPr lang="es-CO" sz="2000" dirty="0"/>
              <a:t>. Real: 670,616,629 mph</a:t>
            </a:r>
          </a:p>
          <a:p>
            <a:endParaRPr lang="es-CO" dirty="0"/>
          </a:p>
        </p:txBody>
      </p:sp>
      <p:pic>
        <p:nvPicPr>
          <p:cNvPr id="4098" name="Picture 2" descr="Jeff Dean of Google. 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82006"/>
            <a:ext cx="23812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5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jblomo.github.io/pycon-mrjob/slides/img/mapreduce-pap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8"/>
          <a:stretch/>
        </p:blipFill>
        <p:spPr bwMode="auto">
          <a:xfrm>
            <a:off x="881062" y="2287245"/>
            <a:ext cx="7381875" cy="396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Google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sz="2800" b="1" dirty="0" err="1"/>
              <a:t>Map</a:t>
            </a:r>
            <a:r>
              <a:rPr lang="es-CO" sz="2800" b="1" dirty="0"/>
              <a:t>-Reduce (2004)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4115" y="6373783"/>
            <a:ext cx="52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http://research.google.com/archive/mapreduce.html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021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Map</a:t>
            </a: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-Reduce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sz="2400" b="1" dirty="0"/>
              <a:t>¿Cómo indexar/analizar/consultar PB de información sin usar costosos computadores/</a:t>
            </a:r>
            <a:r>
              <a:rPr lang="es-CO" sz="2400" b="1" dirty="0" err="1"/>
              <a:t>clusters</a:t>
            </a:r>
            <a:r>
              <a:rPr lang="es-CO" sz="2400" b="1" dirty="0"/>
              <a:t>?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endParaRPr lang="es-CO" sz="2400" dirty="0"/>
          </a:p>
          <a:p>
            <a:pPr marL="0" indent="0" algn="ctr">
              <a:buNone/>
            </a:pPr>
            <a:r>
              <a:rPr lang="es-CO" sz="2400" dirty="0"/>
              <a:t>Distribuir el procesamiento en grandes </a:t>
            </a:r>
            <a:r>
              <a:rPr lang="es-CO" sz="2400" dirty="0" err="1"/>
              <a:t>clusters</a:t>
            </a:r>
            <a:r>
              <a:rPr lang="es-CO" sz="2400" dirty="0"/>
              <a:t> formados por máquinas comunes y corrientes</a:t>
            </a:r>
          </a:p>
          <a:p>
            <a:pPr marL="0" indent="0" algn="ctr">
              <a:buNone/>
            </a:pPr>
            <a:endParaRPr lang="es-CO" sz="2400" dirty="0"/>
          </a:p>
          <a:p>
            <a:pPr marL="0" indent="0" algn="ctr">
              <a:buNone/>
            </a:pPr>
            <a:r>
              <a:rPr lang="es-CO" sz="2400" dirty="0"/>
              <a:t>Mover el procesamiento es </a:t>
            </a:r>
          </a:p>
          <a:p>
            <a:pPr marL="0" indent="0" algn="ctr">
              <a:buNone/>
            </a:pPr>
            <a:r>
              <a:rPr lang="es-CO" sz="2400" dirty="0"/>
              <a:t>más barato/rápido que mover los datos</a:t>
            </a:r>
          </a:p>
        </p:txBody>
      </p:sp>
    </p:spTree>
    <p:extLst>
      <p:ext uri="{BB962C8B-B14F-4D97-AF65-F5344CB8AC3E}">
        <p14:creationId xmlns:p14="http://schemas.microsoft.com/office/powerpoint/2010/main" val="90953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gkondal.files.wordpress.com/2013/06/mapre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4" y="1294545"/>
            <a:ext cx="7239159" cy="48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6" name="4 CuadroTexto"/>
          <p:cNvSpPr txBox="1"/>
          <p:nvPr/>
        </p:nvSpPr>
        <p:spPr>
          <a:xfrm>
            <a:off x="174115" y="460028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Map</a:t>
            </a: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-Reduce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1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programming4.us/image/112013/Using%20the%20MapReduce%20Pattern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85" y="1150706"/>
            <a:ext cx="3426641" cy="54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6" name="4 CuadroTexto"/>
          <p:cNvSpPr txBox="1"/>
          <p:nvPr/>
        </p:nvSpPr>
        <p:spPr>
          <a:xfrm>
            <a:off x="174115" y="460028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Map</a:t>
            </a: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-Reduce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3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</a:t>
            </a: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Hadoop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sz="3500" dirty="0"/>
              <a:t>A partir de los </a:t>
            </a:r>
            <a:r>
              <a:rPr lang="es-CO" sz="3500" i="1" dirty="0" err="1"/>
              <a:t>papers</a:t>
            </a:r>
            <a:r>
              <a:rPr lang="es-CO" sz="3500" dirty="0"/>
              <a:t> de Google se crean varios proyectos para crear una infraestructura similar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Doug </a:t>
            </a:r>
            <a:r>
              <a:rPr lang="es-CO" dirty="0" err="1"/>
              <a:t>Cutting</a:t>
            </a:r>
            <a:r>
              <a:rPr lang="es-CO" dirty="0"/>
              <a:t>, Mike </a:t>
            </a:r>
            <a:r>
              <a:rPr lang="es-CO" dirty="0" err="1"/>
              <a:t>Cafarella</a:t>
            </a:r>
            <a:r>
              <a:rPr lang="es-CO" dirty="0"/>
              <a:t> y un grupo en </a:t>
            </a:r>
            <a:r>
              <a:rPr lang="es-CO" dirty="0" err="1"/>
              <a:t>Yahoo</a:t>
            </a:r>
            <a:endParaRPr lang="es-CO" dirty="0"/>
          </a:p>
          <a:p>
            <a:pPr lvl="1"/>
            <a:r>
              <a:rPr lang="es-CO" dirty="0"/>
              <a:t>(2002) </a:t>
            </a:r>
            <a:r>
              <a:rPr lang="es-CO" dirty="0" err="1"/>
              <a:t>Nutch</a:t>
            </a:r>
            <a:r>
              <a:rPr lang="es-CO" dirty="0"/>
              <a:t> / </a:t>
            </a:r>
            <a:r>
              <a:rPr lang="es-CO" dirty="0" err="1"/>
              <a:t>Lucene</a:t>
            </a:r>
            <a:endParaRPr lang="es-CO" dirty="0"/>
          </a:p>
          <a:p>
            <a:pPr lvl="1"/>
            <a:r>
              <a:rPr lang="es-CO" dirty="0"/>
              <a:t>(2005) </a:t>
            </a:r>
            <a:r>
              <a:rPr lang="es-CO" dirty="0" err="1"/>
              <a:t>Hadoop</a:t>
            </a:r>
            <a:endParaRPr lang="es-CO" dirty="0"/>
          </a:p>
        </p:txBody>
      </p:sp>
      <p:pic>
        <p:nvPicPr>
          <p:cNvPr id="10242" name="Picture 2" descr="http://www.denniscarpenter.com/wp-content/uploads/2013/05/yahoo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4" y="1461316"/>
            <a:ext cx="2892488" cy="13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upload.wikimedia.org/wikipedia/commons/thumb/8/89/Nutch_logo.svg/640px-Nutch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84" y="3025632"/>
            <a:ext cx="2596749" cy="9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qph.ec.quoracdn.net/main-qimg-72801635cd370644216413122d826044-c?convert_to_webp=tr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4" y="4215030"/>
            <a:ext cx="4373470" cy="17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6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</a:t>
            </a: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kumimoji="0" lang="es-CO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Hadoop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08880"/>
              </p:ext>
            </p:extLst>
          </p:nvPr>
        </p:nvGraphicFramePr>
        <p:xfrm>
          <a:off x="644721" y="1958580"/>
          <a:ext cx="7856306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342">
                  <a:extLst>
                    <a:ext uri="{9D8B030D-6E8A-4147-A177-3AD203B41FA5}">
                      <a16:colId xmlns:a16="http://schemas.microsoft.com/office/drawing/2014/main" val="1942410490"/>
                    </a:ext>
                  </a:extLst>
                </a:gridCol>
                <a:gridCol w="2085653">
                  <a:extLst>
                    <a:ext uri="{9D8B030D-6E8A-4147-A177-3AD203B41FA5}">
                      <a16:colId xmlns:a16="http://schemas.microsoft.com/office/drawing/2014/main" val="2666128218"/>
                    </a:ext>
                  </a:extLst>
                </a:gridCol>
                <a:gridCol w="3534311">
                  <a:extLst>
                    <a:ext uri="{9D8B030D-6E8A-4147-A177-3AD203B41FA5}">
                      <a16:colId xmlns:a16="http://schemas.microsoft.com/office/drawing/2014/main" val="1799715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8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</a:t>
                      </a:r>
                      <a:r>
                        <a:rPr lang="es-CO" dirty="0" err="1"/>
                        <a:t>Map</a:t>
                      </a:r>
                      <a:r>
                        <a:rPr lang="es-CO" dirty="0"/>
                        <a:t>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</a:t>
                      </a:r>
                      <a:r>
                        <a:rPr lang="es-CO" dirty="0" err="1"/>
                        <a:t>Hadoop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Procesamiento</a:t>
                      </a:r>
                      <a:r>
                        <a:rPr lang="es-CO" baseline="0" dirty="0"/>
                        <a:t> distribuido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58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File </a:t>
                      </a:r>
                      <a:r>
                        <a:rPr lang="es-CO" dirty="0" err="1"/>
                        <a:t>System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HDFS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Sistema de archivos distribuido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6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Big </a:t>
                      </a:r>
                      <a:r>
                        <a:rPr lang="es-CO" dirty="0" err="1"/>
                        <a:t>Table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</a:t>
                      </a:r>
                      <a:r>
                        <a:rPr lang="es-CO" dirty="0" err="1"/>
                        <a:t>HBase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distribuido</a:t>
                      </a:r>
                      <a:r>
                        <a:rPr lang="es-CO" baseline="0" dirty="0"/>
                        <a:t> para datos no estructurados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4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</a:t>
                      </a:r>
                      <a:r>
                        <a:rPr lang="es-CO" dirty="0" err="1"/>
                        <a:t>Borg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</a:t>
                      </a:r>
                      <a:r>
                        <a:rPr lang="es-CO" dirty="0" err="1"/>
                        <a:t>Mesos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Administración</a:t>
                      </a:r>
                      <a:r>
                        <a:rPr lang="es-CO" baseline="0" dirty="0"/>
                        <a:t> de </a:t>
                      </a:r>
                      <a:r>
                        <a:rPr lang="es-CO" baseline="0" dirty="0" err="1"/>
                        <a:t>clusters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7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</a:t>
                      </a:r>
                      <a:r>
                        <a:rPr lang="es-CO" dirty="0" err="1"/>
                        <a:t>Chubby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</a:t>
                      </a:r>
                      <a:r>
                        <a:rPr lang="es-CO" dirty="0" err="1"/>
                        <a:t>Zookeeper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Sincronización,</a:t>
                      </a:r>
                      <a:r>
                        <a:rPr lang="es-CO" baseline="0" dirty="0"/>
                        <a:t> Aprovisionamiento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2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Google </a:t>
                      </a:r>
                      <a:r>
                        <a:rPr lang="es-CO" dirty="0" err="1"/>
                        <a:t>Dremel</a:t>
                      </a:r>
                      <a:br>
                        <a:rPr lang="es-CO" dirty="0"/>
                      </a:br>
                      <a:r>
                        <a:rPr lang="es-CO" dirty="0"/>
                        <a:t>Google</a:t>
                      </a:r>
                      <a:r>
                        <a:rPr lang="es-CO" baseline="0" dirty="0"/>
                        <a:t> </a:t>
                      </a:r>
                      <a:r>
                        <a:rPr lang="es-CO" baseline="0" dirty="0" err="1"/>
                        <a:t>BigQuery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Apache Drill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SQL para </a:t>
                      </a:r>
                      <a:r>
                        <a:rPr lang="es-CO" dirty="0" err="1"/>
                        <a:t>Hadoop</a:t>
                      </a:r>
                      <a:r>
                        <a:rPr lang="es-CO" baseline="0" dirty="0"/>
                        <a:t> y </a:t>
                      </a:r>
                      <a:r>
                        <a:rPr lang="es-CO" baseline="0" dirty="0" err="1"/>
                        <a:t>NoSQL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1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87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Ecosistema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Hadoop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Cloudera's distribution of Apache 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36" y="1192938"/>
            <a:ext cx="6380876" cy="52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03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HortonWorks</a:t>
            </a: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s-CO" sz="2400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Cloudera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…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“</a:t>
            </a:r>
            <a:r>
              <a:rPr lang="en-US" sz="2400" i="1" dirty="0" err="1"/>
              <a:t>Nosotros</a:t>
            </a:r>
            <a:r>
              <a:rPr lang="en-US" sz="2400" i="1" dirty="0"/>
              <a:t> </a:t>
            </a:r>
            <a:r>
              <a:rPr lang="en-US" sz="2400" i="1" dirty="0" err="1"/>
              <a:t>creemos</a:t>
            </a:r>
            <a:r>
              <a:rPr lang="en-US" sz="2400" i="1" dirty="0"/>
              <a:t> que para que el Mercado </a:t>
            </a:r>
            <a:r>
              <a:rPr lang="en-US" sz="2400" i="1" dirty="0" err="1"/>
              <a:t>crezca</a:t>
            </a:r>
            <a:r>
              <a:rPr lang="en-US" sz="2400" i="1" dirty="0"/>
              <a:t> y </a:t>
            </a:r>
            <a:r>
              <a:rPr lang="en-US" sz="2400" i="1" dirty="0" err="1"/>
              <a:t>crezca</a:t>
            </a:r>
            <a:r>
              <a:rPr lang="en-US" sz="2400" i="1" dirty="0"/>
              <a:t> </a:t>
            </a:r>
            <a:r>
              <a:rPr lang="en-US" sz="2400" i="1" dirty="0" err="1"/>
              <a:t>rápido</a:t>
            </a:r>
            <a:r>
              <a:rPr lang="en-US" sz="2400" i="1" dirty="0"/>
              <a:t> </a:t>
            </a:r>
            <a:r>
              <a:rPr lang="en-US" sz="2400" i="1" dirty="0" err="1"/>
              <a:t>todo</a:t>
            </a:r>
            <a:r>
              <a:rPr lang="en-US" sz="2400" i="1" dirty="0"/>
              <a:t> </a:t>
            </a:r>
            <a:r>
              <a:rPr lang="en-US" sz="2400" i="1" dirty="0" err="1"/>
              <a:t>tiene</a:t>
            </a:r>
            <a:r>
              <a:rPr lang="en-US" sz="2400" i="1" dirty="0"/>
              <a:t> que </a:t>
            </a:r>
            <a:r>
              <a:rPr lang="en-US" sz="2400" i="1" dirty="0" err="1"/>
              <a:t>ocurrir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open-source”</a:t>
            </a:r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s-CO" sz="2400" dirty="0"/>
              <a:t>Eric </a:t>
            </a:r>
            <a:r>
              <a:rPr lang="es-CO" sz="2400" dirty="0" err="1"/>
              <a:t>Baldeschwieler</a:t>
            </a:r>
            <a:r>
              <a:rPr lang="es-CO" sz="2400" dirty="0"/>
              <a:t> (Eric14) convenció a </a:t>
            </a:r>
            <a:r>
              <a:rPr lang="es-CO" sz="2400" dirty="0" err="1"/>
              <a:t>Yahoo</a:t>
            </a:r>
            <a:r>
              <a:rPr lang="es-CO" sz="2400" dirty="0"/>
              <a:t> de crear </a:t>
            </a:r>
            <a:r>
              <a:rPr lang="es-CO" sz="2400" dirty="0" err="1"/>
              <a:t>HortonWorks</a:t>
            </a:r>
            <a:r>
              <a:rPr lang="es-CO" sz="2400" dirty="0"/>
              <a:t>, un spin-off dedicado a </a:t>
            </a:r>
            <a:r>
              <a:rPr lang="es-CO" sz="2400" dirty="0" err="1"/>
              <a:t>Hadoop</a:t>
            </a:r>
            <a:endParaRPr lang="es-CO" sz="2400" dirty="0"/>
          </a:p>
        </p:txBody>
      </p:sp>
      <p:pic>
        <p:nvPicPr>
          <p:cNvPr id="8194" name="Picture 2" descr="https://www.wired.com/wiredenterprise/wp-content/uploads/2011/10/Baldeschwieler-eric-pic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4622" b="13060"/>
          <a:stretch/>
        </p:blipFill>
        <p:spPr bwMode="auto">
          <a:xfrm>
            <a:off x="761999" y="2097881"/>
            <a:ext cx="3363711" cy="29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4443547" y="2526685"/>
            <a:ext cx="4716016" cy="1308761"/>
          </a:xfrm>
          <a:prstGeom prst="rect">
            <a:avLst/>
          </a:prstGeom>
        </p:spPr>
      </p:pic>
      <p:sp>
        <p:nvSpPr>
          <p:cNvPr id="7" name="5 CuadroTexto"/>
          <p:cNvSpPr txBox="1"/>
          <p:nvPr/>
        </p:nvSpPr>
        <p:spPr>
          <a:xfrm>
            <a:off x="4546310" y="2642456"/>
            <a:ext cx="3438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Capacitación en </a:t>
            </a:r>
          </a:p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4" name="5 CuadroTexto"/>
          <p:cNvSpPr txBox="1"/>
          <p:nvPr/>
        </p:nvSpPr>
        <p:spPr>
          <a:xfrm>
            <a:off x="4549365" y="395121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Noviembre 2016</a:t>
            </a:r>
          </a:p>
        </p:txBody>
      </p:sp>
    </p:spTree>
    <p:extLst>
      <p:ext uri="{BB962C8B-B14F-4D97-AF65-F5344CB8AC3E}">
        <p14:creationId xmlns:p14="http://schemas.microsoft.com/office/powerpoint/2010/main" val="103864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HortonWorks</a:t>
            </a: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s-CO" sz="2400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Cloudera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…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s-CO" sz="1800" dirty="0"/>
              <a:t>En Enero de 2016, un estudio </a:t>
            </a:r>
            <a:r>
              <a:rPr lang="es-CO" sz="1800" dirty="0" err="1"/>
              <a:t>Forrester</a:t>
            </a:r>
            <a:r>
              <a:rPr lang="es-CO" sz="1800" dirty="0"/>
              <a:t> indicó que </a:t>
            </a:r>
            <a:br>
              <a:rPr lang="es-CO" sz="1800" dirty="0"/>
            </a:br>
            <a:r>
              <a:rPr lang="es-CO" sz="1800" dirty="0"/>
              <a:t>el 100% de las grandes empresas adoptarán </a:t>
            </a:r>
            <a:r>
              <a:rPr lang="es-CO" sz="1800" dirty="0" err="1"/>
              <a:t>Hadoop</a:t>
            </a:r>
            <a:r>
              <a:rPr lang="es-CO" sz="1800" dirty="0"/>
              <a:t> en el Futuro.</a:t>
            </a:r>
          </a:p>
        </p:txBody>
      </p:sp>
      <p:pic>
        <p:nvPicPr>
          <p:cNvPr id="11266" name="Picture 2" descr="http://www.cloudera.com/content/dam/www/static/images/logos/xcloudera-logo.png.pagespeed.ic.Nfp6LEvD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89" y="1241478"/>
            <a:ext cx="2844479" cy="6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www.saama.com/wp-content/uploads/2016/03/hortonworks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04" y="1029758"/>
            <a:ext cx="2568002" cy="97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s3.amazonaws.com/awsmp-logos/MapR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92" y="2358202"/>
            <a:ext cx="3354764" cy="64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logok.org/wp-content/uploads/2014/06/IBM-logo-b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90" y="3180978"/>
            <a:ext cx="2011121" cy="110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blog.clearpathsg.com/hs-fs/hub/154661/file-34316289-png/images/pivotal-logo1-resized-6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46" y="3338232"/>
            <a:ext cx="2525608" cy="58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tatic.wareziens.net/wp-content/image.php?url=https://www.wareziens.net/forum/image.php?url=http://www.brandingmagazine.com/wp-content/uploads/2012/08/new-microsoft-logo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6" y="4454231"/>
            <a:ext cx="2693450" cy="8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://2s7gjr373w3x22jf92z99mgm5w-wpengine.netdna-ssl.com/wp-content/uploads/2015/06/AWS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95" y="4287095"/>
            <a:ext cx="2391496" cy="10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70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</a:t>
            </a: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Hadoop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468468" y="3135288"/>
            <a:ext cx="8675531" cy="1394179"/>
          </a:xfrm>
          <a:prstGeom prst="homePlate">
            <a:avLst>
              <a:gd name="adj" fmla="val 3231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86891" y="1107080"/>
            <a:ext cx="2506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1999</a:t>
            </a:r>
            <a:r>
              <a:rPr lang="es-CO" dirty="0"/>
              <a:t>: Google </a:t>
            </a:r>
            <a:r>
              <a:rPr lang="es-CO" dirty="0" err="1"/>
              <a:t>PageRank</a:t>
            </a:r>
            <a:r>
              <a:rPr lang="es-CO" dirty="0"/>
              <a:t> </a:t>
            </a:r>
            <a:br>
              <a:rPr lang="es-CO" dirty="0"/>
            </a:br>
            <a:r>
              <a:rPr lang="es-CO" dirty="0"/>
              <a:t>    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72318" y="2214037"/>
            <a:ext cx="1729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2002</a:t>
            </a:r>
            <a:r>
              <a:rPr lang="es-CO" dirty="0"/>
              <a:t>: </a:t>
            </a:r>
            <a:r>
              <a:rPr lang="es-CO" dirty="0" err="1"/>
              <a:t>Nutch</a:t>
            </a:r>
            <a:r>
              <a:rPr lang="es-CO" dirty="0"/>
              <a:t>, </a:t>
            </a:r>
            <a:br>
              <a:rPr lang="es-CO" dirty="0"/>
            </a:br>
            <a:r>
              <a:rPr lang="es-CO" dirty="0"/>
              <a:t>    Doug </a:t>
            </a:r>
            <a:r>
              <a:rPr lang="es-CO" dirty="0" err="1"/>
              <a:t>Cutting</a:t>
            </a:r>
            <a:r>
              <a:rPr lang="es-CO" dirty="0"/>
              <a:t>, </a:t>
            </a:r>
            <a:br>
              <a:rPr lang="es-CO" dirty="0"/>
            </a:br>
            <a:r>
              <a:rPr lang="es-CO" dirty="0"/>
              <a:t>    Mike </a:t>
            </a:r>
            <a:r>
              <a:rPr lang="es-CO" dirty="0" err="1"/>
              <a:t>Cafarella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771401" y="1394065"/>
            <a:ext cx="2998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2003</a:t>
            </a:r>
            <a:r>
              <a:rPr lang="es-CO" dirty="0"/>
              <a:t>: Google File </a:t>
            </a:r>
            <a:r>
              <a:rPr lang="es-CO" dirty="0" err="1"/>
              <a:t>System</a:t>
            </a:r>
            <a:br>
              <a:rPr lang="es-CO" dirty="0"/>
            </a:br>
            <a:r>
              <a:rPr lang="es-CO" dirty="0"/>
              <a:t>      </a:t>
            </a:r>
            <a:r>
              <a:rPr lang="es-CO" b="1" dirty="0"/>
              <a:t>2004</a:t>
            </a:r>
            <a:r>
              <a:rPr lang="es-CO" dirty="0"/>
              <a:t>: Google </a:t>
            </a:r>
            <a:r>
              <a:rPr lang="es-CO" dirty="0" err="1"/>
              <a:t>Map</a:t>
            </a:r>
            <a:r>
              <a:rPr lang="es-CO" dirty="0"/>
              <a:t>-Reduce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947140" y="2241845"/>
            <a:ext cx="271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2005</a:t>
            </a:r>
            <a:r>
              <a:rPr lang="es-CO" dirty="0"/>
              <a:t>: </a:t>
            </a:r>
            <a:r>
              <a:rPr lang="es-CO" dirty="0" err="1"/>
              <a:t>Nutch</a:t>
            </a:r>
            <a:r>
              <a:rPr lang="es-CO" dirty="0"/>
              <a:t> </a:t>
            </a:r>
            <a:r>
              <a:rPr lang="es-CO" dirty="0" err="1"/>
              <a:t>rearchitecture</a:t>
            </a:r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305685" y="4574256"/>
            <a:ext cx="42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2007</a:t>
            </a:r>
            <a:r>
              <a:rPr lang="es-CO" dirty="0"/>
              <a:t>: </a:t>
            </a:r>
            <a:r>
              <a:rPr lang="es-CO" dirty="0" err="1"/>
              <a:t>NYTimes</a:t>
            </a:r>
            <a:r>
              <a:rPr lang="es-CO" dirty="0"/>
              <a:t> convierte 4TB de imágenes </a:t>
            </a:r>
            <a:br>
              <a:rPr lang="es-CO" dirty="0"/>
            </a:br>
            <a:r>
              <a:rPr lang="es-CO" dirty="0"/>
              <a:t>           en 100 EC2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730864" y="3993900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2008</a:t>
            </a:r>
            <a:r>
              <a:rPr lang="es-CO" dirty="0"/>
              <a:t>: Apache </a:t>
            </a:r>
            <a:r>
              <a:rPr lang="es-CO" dirty="0" err="1"/>
              <a:t>Hadoop</a:t>
            </a:r>
            <a:endParaRPr lang="es-CO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551047" y="3416130"/>
            <a:ext cx="247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2009-2011</a:t>
            </a:r>
            <a:r>
              <a:rPr lang="es-CO" dirty="0"/>
              <a:t>: </a:t>
            </a:r>
            <a:r>
              <a:rPr lang="es-CO" dirty="0" err="1"/>
              <a:t>Commercial</a:t>
            </a:r>
            <a:r>
              <a:rPr lang="es-CO" dirty="0"/>
              <a:t> </a:t>
            </a:r>
            <a:br>
              <a:rPr lang="es-CO" dirty="0"/>
            </a:br>
            <a:r>
              <a:rPr lang="es-CO" dirty="0"/>
              <a:t>                     </a:t>
            </a:r>
            <a:r>
              <a:rPr lang="es-CO" dirty="0" err="1"/>
              <a:t>Distributions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486677" y="3234665"/>
            <a:ext cx="25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2006</a:t>
            </a:r>
            <a:r>
              <a:rPr lang="es-CO" dirty="0"/>
              <a:t>: </a:t>
            </a:r>
            <a:r>
              <a:rPr lang="es-CO" dirty="0" err="1"/>
              <a:t>Hadoop</a:t>
            </a:r>
            <a:r>
              <a:rPr lang="es-CO" dirty="0"/>
              <a:t> </a:t>
            </a:r>
            <a:r>
              <a:rPr lang="es-CO" dirty="0" err="1"/>
              <a:t>Subproject</a:t>
            </a:r>
            <a:br>
              <a:rPr lang="es-CO" dirty="0"/>
            </a:br>
            <a:r>
              <a:rPr lang="es-CO" dirty="0"/>
              <a:t>   Doug </a:t>
            </a:r>
            <a:r>
              <a:rPr lang="es-CO" dirty="0" err="1"/>
              <a:t>Cutting</a:t>
            </a:r>
            <a:r>
              <a:rPr lang="es-CO" dirty="0"/>
              <a:t> &amp; </a:t>
            </a:r>
            <a:r>
              <a:rPr lang="es-CO" dirty="0" err="1"/>
              <a:t>Yahoo</a:t>
            </a:r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775396" y="5220587"/>
            <a:ext cx="443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2008</a:t>
            </a:r>
            <a:r>
              <a:rPr lang="es-CO" dirty="0"/>
              <a:t>: </a:t>
            </a:r>
            <a:r>
              <a:rPr lang="es-CO" dirty="0" err="1"/>
              <a:t>Yahoo</a:t>
            </a:r>
            <a:r>
              <a:rPr lang="es-CO" dirty="0"/>
              <a:t> ordena 1TB, 3.5 min - 910 nodos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204204" y="5617238"/>
            <a:ext cx="382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2009</a:t>
            </a:r>
            <a:r>
              <a:rPr lang="es-CO" dirty="0"/>
              <a:t>: ordena 1TB, 62 </a:t>
            </a:r>
            <a:r>
              <a:rPr lang="es-CO" dirty="0" err="1"/>
              <a:t>seg</a:t>
            </a:r>
            <a:r>
              <a:rPr lang="es-CO" dirty="0"/>
              <a:t> - 1460 nodos</a:t>
            </a:r>
          </a:p>
          <a:p>
            <a:r>
              <a:rPr lang="es-CO" dirty="0"/>
              <a:t>           1 PB, 16.25h – 3658 nodos</a:t>
            </a:r>
          </a:p>
        </p:txBody>
      </p:sp>
    </p:spTree>
    <p:extLst>
      <p:ext uri="{BB962C8B-B14F-4D97-AF65-F5344CB8AC3E}">
        <p14:creationId xmlns:p14="http://schemas.microsoft.com/office/powerpoint/2010/main" val="379075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Y:\Active\All-DataEra\Hadoop diagrams\yarnshi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425575"/>
            <a:ext cx="869315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Hadoop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2.0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67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Spark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s-CO" dirty="0"/>
              <a:t>En cada paso, en lugar de serializar las operaciones en disco, trabaja con estructuras en memoria</a:t>
            </a:r>
          </a:p>
          <a:p>
            <a:pPr lvl="1"/>
            <a:r>
              <a:rPr lang="en-US" altLang="zh-CN" dirty="0"/>
              <a:t>Resilient Distributed Dataset </a:t>
            </a:r>
            <a:r>
              <a:rPr lang="en-US" altLang="zh-CN" b="1" dirty="0"/>
              <a:t>(RDD)</a:t>
            </a:r>
            <a:r>
              <a:rPr lang="en-US" altLang="zh-CN" dirty="0"/>
              <a:t>: fault-tolerance, in-memory storage abstraction </a:t>
            </a:r>
          </a:p>
          <a:p>
            <a:endParaRPr lang="es-CO" dirty="0"/>
          </a:p>
          <a:p>
            <a:pPr lvl="1"/>
            <a:r>
              <a:rPr lang="es-CO" dirty="0"/>
              <a:t>Berkeley Data </a:t>
            </a:r>
            <a:r>
              <a:rPr lang="es-CO" dirty="0" err="1"/>
              <a:t>Analytics</a:t>
            </a:r>
            <a:r>
              <a:rPr lang="es-CO" dirty="0"/>
              <a:t> </a:t>
            </a:r>
            <a:r>
              <a:rPr lang="es-CO" dirty="0" err="1"/>
              <a:t>Stack</a:t>
            </a:r>
            <a:r>
              <a:rPr lang="es-CO" dirty="0"/>
              <a:t> (BDAS)</a:t>
            </a:r>
          </a:p>
        </p:txBody>
      </p:sp>
      <p:pic>
        <p:nvPicPr>
          <p:cNvPr id="18434" name="Picture 2" descr="http://spark.apache.org/images/spark-logo-trademark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5" y="2789087"/>
            <a:ext cx="2907624" cy="154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66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Spark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9BCM410G%%L_LUF1EI[L%%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4" b="11273"/>
          <a:stretch/>
        </p:blipFill>
        <p:spPr bwMode="auto">
          <a:xfrm>
            <a:off x="42862" y="1438383"/>
            <a:ext cx="9101138" cy="4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Spark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Grp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4" y="1688859"/>
            <a:ext cx="7569200" cy="43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7038973" y="2252421"/>
            <a:ext cx="1851021" cy="965201"/>
            <a:chOff x="7021694" y="2615568"/>
            <a:chExt cx="1850936" cy="965834"/>
          </a:xfrm>
        </p:grpSpPr>
        <p:cxnSp>
          <p:nvCxnSpPr>
            <p:cNvPr id="13" name="Straight Arrow Connector 5"/>
            <p:cNvCxnSpPr/>
            <p:nvPr/>
          </p:nvCxnSpPr>
          <p:spPr>
            <a:xfrm rot="5400000">
              <a:off x="6972297" y="3238330"/>
              <a:ext cx="533750" cy="1523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7021694" y="2615568"/>
              <a:ext cx="185093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altLang="es-CO" sz="2100">
                  <a:latin typeface="Corbel" panose="020B0503020204020204" pitchFamily="34" charset="0"/>
                  <a:ea typeface="Calibri" panose="020F0502020204030204" pitchFamily="34" charset="0"/>
                </a:rPr>
                <a:t>127 s / iteration</a:t>
              </a:r>
            </a:p>
          </p:txBody>
        </p: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6618292" y="4055821"/>
            <a:ext cx="2525708" cy="1195388"/>
            <a:chOff x="6565901" y="4635502"/>
            <a:chExt cx="2525596" cy="1195776"/>
          </a:xfrm>
        </p:grpSpPr>
        <p:cxnSp>
          <p:nvCxnSpPr>
            <p:cNvPr id="11" name="Straight Arrow Connector 8"/>
            <p:cNvCxnSpPr/>
            <p:nvPr/>
          </p:nvCxnSpPr>
          <p:spPr>
            <a:xfrm rot="16200000" flipV="1">
              <a:off x="6967427" y="4784813"/>
              <a:ext cx="501813" cy="2031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0"/>
            <p:cNvSpPr txBox="1">
              <a:spLocks noChangeArrowheads="1"/>
            </p:cNvSpPr>
            <p:nvPr/>
          </p:nvSpPr>
          <p:spPr bwMode="auto">
            <a:xfrm>
              <a:off x="6565901" y="5092703"/>
              <a:ext cx="2525596" cy="7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s-CO" sz="2100">
                  <a:latin typeface="Corbel" panose="020B0503020204020204" pitchFamily="34" charset="0"/>
                  <a:ea typeface="Calibri" panose="020F0502020204030204" pitchFamily="34" charset="0"/>
                </a:rPr>
                <a:t>first iteration 174 s</a:t>
              </a:r>
            </a:p>
            <a:p>
              <a:pPr algn="ctr" eaLnBrk="1" hangingPunct="1"/>
              <a:r>
                <a:rPr lang="en-US" altLang="es-CO" sz="2100">
                  <a:latin typeface="Corbel" panose="020B0503020204020204" pitchFamily="34" charset="0"/>
                  <a:ea typeface="Calibri" panose="020F0502020204030204" pitchFamily="34" charset="0"/>
                </a:rPr>
                <a:t>further iterations 6 s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 rot="21077806">
            <a:off x="2332401" y="1381569"/>
            <a:ext cx="220784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O" sz="2000" b="1" dirty="0"/>
              <a:t>Ejemplo de </a:t>
            </a:r>
            <a:br>
              <a:rPr lang="es-CO" sz="2000" b="1" dirty="0"/>
            </a:br>
            <a:r>
              <a:rPr lang="es-CO" sz="2000" b="1" dirty="0"/>
              <a:t>Regresión Logística</a:t>
            </a:r>
          </a:p>
        </p:txBody>
      </p:sp>
    </p:spTree>
    <p:extLst>
      <p:ext uri="{BB962C8B-B14F-4D97-AF65-F5344CB8AC3E}">
        <p14:creationId xmlns:p14="http://schemas.microsoft.com/office/powerpoint/2010/main" val="152076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/>
              <a:t>¿Cómo encaja esto en las soluciones de Big Data?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7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/>
              <a:t>Big Data </a:t>
            </a:r>
            <a:r>
              <a:rPr lang="es-CO" dirty="0"/>
              <a:t>procesa (principalmente) tres tipos de fuentes de datos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b="1" dirty="0"/>
              <a:t>Máquinas:</a:t>
            </a:r>
            <a:r>
              <a:rPr lang="es-CO" dirty="0"/>
              <a:t> sensores, </a:t>
            </a:r>
            <a:r>
              <a:rPr lang="es-CO" dirty="0" err="1"/>
              <a:t>IoT</a:t>
            </a:r>
            <a:r>
              <a:rPr lang="es-CO" dirty="0"/>
              <a:t>, …</a:t>
            </a:r>
          </a:p>
          <a:p>
            <a:pPr lvl="1"/>
            <a:r>
              <a:rPr lang="es-CO" b="1" dirty="0"/>
              <a:t>Personas: </a:t>
            </a:r>
            <a:r>
              <a:rPr lang="es-CO" dirty="0"/>
              <a:t>redes sociales, foros, correos, …</a:t>
            </a:r>
          </a:p>
          <a:p>
            <a:pPr lvl="1"/>
            <a:r>
              <a:rPr lang="es-CO" b="1" dirty="0"/>
              <a:t>Organizaciones:</a:t>
            </a:r>
            <a:r>
              <a:rPr lang="es-CO" dirty="0"/>
              <a:t> transacciones, </a:t>
            </a:r>
            <a:r>
              <a:rPr lang="es-CO" dirty="0" err="1"/>
              <a:t>logs</a:t>
            </a:r>
            <a:r>
              <a:rPr lang="es-CO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706568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Cada fuente de datos (en Big Data) introduce retos para su procesamiento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b="1" dirty="0"/>
              <a:t>Máquinas:</a:t>
            </a:r>
            <a:r>
              <a:rPr lang="es-CO" dirty="0"/>
              <a:t> volumen, velocidad, …</a:t>
            </a:r>
          </a:p>
          <a:p>
            <a:pPr lvl="1"/>
            <a:r>
              <a:rPr lang="es-CO" b="1" dirty="0"/>
              <a:t>Personas: </a:t>
            </a:r>
            <a:r>
              <a:rPr lang="es-CO" dirty="0"/>
              <a:t>datos no estructurados, …</a:t>
            </a:r>
          </a:p>
          <a:p>
            <a:pPr lvl="1"/>
            <a:r>
              <a:rPr lang="es-CO" b="1" dirty="0"/>
              <a:t>Organizaciones: </a:t>
            </a:r>
            <a:r>
              <a:rPr lang="es-CO" dirty="0"/>
              <a:t>datos aislados, …</a:t>
            </a:r>
          </a:p>
        </p:txBody>
      </p:sp>
    </p:spTree>
    <p:extLst>
      <p:ext uri="{BB962C8B-B14F-4D97-AF65-F5344CB8AC3E}">
        <p14:creationId xmlns:p14="http://schemas.microsoft.com/office/powerpoint/2010/main" val="384797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Infraestructura de Big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dirty="0"/>
              <a:t>La infraestructura de Big Data debe ofrecer soluciones para cada tipo de fuente de datos</a:t>
            </a:r>
          </a:p>
        </p:txBody>
      </p:sp>
    </p:spTree>
    <p:extLst>
      <p:ext uri="{BB962C8B-B14F-4D97-AF65-F5344CB8AC3E}">
        <p14:creationId xmlns:p14="http://schemas.microsoft.com/office/powerpoint/2010/main" val="15296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4443547" y="2526685"/>
            <a:ext cx="4716016" cy="1308761"/>
          </a:xfrm>
          <a:prstGeom prst="rect">
            <a:avLst/>
          </a:prstGeom>
        </p:spPr>
      </p:pic>
      <p:sp>
        <p:nvSpPr>
          <p:cNvPr id="7" name="5 CuadroTexto"/>
          <p:cNvSpPr txBox="1"/>
          <p:nvPr/>
        </p:nvSpPr>
        <p:spPr>
          <a:xfrm>
            <a:off x="4546310" y="2642456"/>
            <a:ext cx="3236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Plataformas de </a:t>
            </a:r>
            <a:b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Big Data</a:t>
            </a:r>
          </a:p>
        </p:txBody>
      </p:sp>
    </p:spTree>
    <p:extLst>
      <p:ext uri="{BB962C8B-B14F-4D97-AF65-F5344CB8AC3E}">
        <p14:creationId xmlns:p14="http://schemas.microsoft.com/office/powerpoint/2010/main" val="337364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4" y="254017"/>
            <a:ext cx="8755981" cy="5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Infraestructura de Big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47110" y="1654139"/>
            <a:ext cx="2085654" cy="801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Aplicaciones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67357" y="1654139"/>
            <a:ext cx="2085654" cy="801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Entornos de Desarrollo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47109" y="260792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Librerías / Aceleradores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947108" y="357369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Procesamiento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47110" y="5505232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Administración de la Infraestructura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47110" y="453946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Almacenamiento</a:t>
            </a:r>
          </a:p>
        </p:txBody>
      </p:sp>
    </p:spTree>
    <p:extLst>
      <p:ext uri="{BB962C8B-B14F-4D97-AF65-F5344CB8AC3E}">
        <p14:creationId xmlns:p14="http://schemas.microsoft.com/office/powerpoint/2010/main" val="93425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7" name="4 CuadroTexto"/>
          <p:cNvSpPr txBox="1"/>
          <p:nvPr/>
        </p:nvSpPr>
        <p:spPr>
          <a:xfrm>
            <a:off x="174115" y="460028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Infraestructura de Big</a:t>
            </a:r>
            <a:r>
              <a:rPr kumimoji="0" lang="es-CO" sz="2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47110" y="1654139"/>
            <a:ext cx="2085654" cy="801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Aplicaciones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67357" y="1654139"/>
            <a:ext cx="2085654" cy="801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Entornos de Desarrollo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47109" y="260792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Librerías / Aceleradores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947108" y="357369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Procesamiento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47110" y="5505232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Administración de la Infraestructura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47110" y="4539463"/>
            <a:ext cx="4405901" cy="813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Almacenamiento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815173" y="1757150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Notebooks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815172" y="2607923"/>
            <a:ext cx="299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Librerías de ML. 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ej.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ML</a:t>
            </a:r>
          </a:p>
          <a:p>
            <a:r>
              <a:rPr lang="es-CO" dirty="0"/>
              <a:t>Librerías de Visualización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815172" y="3573693"/>
            <a:ext cx="1901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Stream</a:t>
            </a:r>
            <a:r>
              <a:rPr lang="es-CO" dirty="0"/>
              <a:t> </a:t>
            </a:r>
            <a:r>
              <a:rPr lang="es-CO" dirty="0" err="1"/>
              <a:t>Processing</a:t>
            </a:r>
            <a:endParaRPr lang="es-CO" dirty="0"/>
          </a:p>
          <a:p>
            <a:r>
              <a:rPr lang="es-CO" dirty="0" err="1"/>
              <a:t>Hadoop</a:t>
            </a:r>
            <a:r>
              <a:rPr lang="es-CO" dirty="0"/>
              <a:t>, </a:t>
            </a:r>
            <a:r>
              <a:rPr lang="es-CO" dirty="0" err="1"/>
              <a:t>Spark</a:t>
            </a:r>
            <a:endParaRPr lang="es-CO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815173" y="4622982"/>
            <a:ext cx="1854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SQL, </a:t>
            </a:r>
            <a:r>
              <a:rPr lang="es-CO" dirty="0" err="1"/>
              <a:t>NoSQL</a:t>
            </a:r>
            <a:br>
              <a:rPr lang="es-CO" dirty="0"/>
            </a:br>
            <a:r>
              <a:rPr lang="es-CO" dirty="0"/>
              <a:t>Bodegas de Datos</a:t>
            </a:r>
          </a:p>
        </p:txBody>
      </p:sp>
    </p:spTree>
    <p:extLst>
      <p:ext uri="{BB962C8B-B14F-4D97-AF65-F5344CB8AC3E}">
        <p14:creationId xmlns:p14="http://schemas.microsoft.com/office/powerpoint/2010/main" val="270696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Proveedores</a:t>
            </a:r>
            <a:r>
              <a:rPr lang="en-US" b="1" dirty="0"/>
              <a:t> de </a:t>
            </a:r>
            <a:r>
              <a:rPr lang="en-US" b="1" dirty="0" err="1"/>
              <a:t>Tecnologías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de Big Data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7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Proveedores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dirty="0"/>
              <a:t>En Infraestructura Propia</a:t>
            </a:r>
          </a:p>
          <a:p>
            <a:pPr marL="0" indent="0">
              <a:buNone/>
            </a:pP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IBM / SPSS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SAS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Microsoft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/>
              <a:t>HortonWorks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/>
              <a:t>Cloudera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/>
              <a:t>MapR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/>
              <a:t>Pivotal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dirty="0"/>
              <a:t>En </a:t>
            </a:r>
            <a:r>
              <a:rPr lang="es-CO" i="1" dirty="0"/>
              <a:t>Cloud Computing</a:t>
            </a:r>
          </a:p>
          <a:p>
            <a:pPr marL="0" indent="0">
              <a:buNone/>
            </a:pPr>
            <a:endParaRPr lang="es-CO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IBM </a:t>
            </a:r>
            <a:r>
              <a:rPr lang="es-CO" dirty="0" err="1"/>
              <a:t>Bluemix</a:t>
            </a:r>
            <a:r>
              <a:rPr lang="es-CO" dirty="0"/>
              <a:t> / Watson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Google 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MS </a:t>
            </a:r>
            <a:r>
              <a:rPr lang="es-CO" dirty="0" err="1"/>
              <a:t>Azure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Amazon AWS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>
                <a:hlinkClick r:id="rId3"/>
              </a:rPr>
              <a:t>Domino Data </a:t>
            </a:r>
            <a:r>
              <a:rPr lang="es-CO" dirty="0" err="1">
                <a:hlinkClick r:id="rId3"/>
              </a:rPr>
              <a:t>Lab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>
                <a:hlinkClick r:id="rId4"/>
              </a:rPr>
              <a:t>Mode</a:t>
            </a:r>
            <a:r>
              <a:rPr lang="es-CO" dirty="0">
                <a:hlinkClick r:id="rId4"/>
              </a:rPr>
              <a:t> </a:t>
            </a:r>
            <a:r>
              <a:rPr lang="es-CO" dirty="0" err="1">
                <a:hlinkClick r:id="rId4"/>
              </a:rPr>
              <a:t>Analytics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>
                <a:hlinkClick r:id="rId5"/>
              </a:rPr>
              <a:t>Sense</a:t>
            </a:r>
            <a:endParaRPr lang="es-CO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>
                <a:hlinkClick r:id="rId6"/>
              </a:rPr>
              <a:t>Alpine</a:t>
            </a:r>
            <a:r>
              <a:rPr lang="es-CO" dirty="0">
                <a:hlinkClick r:id="rId6"/>
              </a:rPr>
              <a:t> Data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3309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Google Cloud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dirty="0"/>
              <a:t>Google ofrece varios productos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b="1" dirty="0"/>
              <a:t>Google Cloud </a:t>
            </a:r>
            <a:r>
              <a:rPr lang="es-CO" b="1" dirty="0" err="1"/>
              <a:t>Datalab</a:t>
            </a:r>
            <a:r>
              <a:rPr lang="es-CO" b="1" dirty="0"/>
              <a:t>,</a:t>
            </a:r>
            <a:r>
              <a:rPr lang="es-CO" dirty="0"/>
              <a:t> </a:t>
            </a:r>
            <a:r>
              <a:rPr lang="es-CO" dirty="0" err="1"/>
              <a:t>Jupyter</a:t>
            </a:r>
            <a:r>
              <a:rPr lang="es-CO" dirty="0"/>
              <a:t> Notebooks</a:t>
            </a:r>
          </a:p>
          <a:p>
            <a:r>
              <a:rPr lang="es-CO" b="1" dirty="0"/>
              <a:t>Google Cloud </a:t>
            </a:r>
            <a:r>
              <a:rPr lang="es-CO" b="1" dirty="0" err="1"/>
              <a:t>Dataflow</a:t>
            </a:r>
            <a:r>
              <a:rPr lang="es-CO" b="1" dirty="0"/>
              <a:t>, </a:t>
            </a:r>
            <a:r>
              <a:rPr lang="es-CO" dirty="0" err="1"/>
              <a:t>Streams</a:t>
            </a:r>
            <a:r>
              <a:rPr lang="es-CO" dirty="0"/>
              <a:t> / ETL</a:t>
            </a:r>
          </a:p>
          <a:p>
            <a:r>
              <a:rPr lang="es-CO" b="1" dirty="0"/>
              <a:t>Google Cloud Pub/Sub,</a:t>
            </a:r>
            <a:r>
              <a:rPr lang="es-CO" dirty="0"/>
              <a:t> </a:t>
            </a:r>
            <a:r>
              <a:rPr lang="es-CO" dirty="0" err="1"/>
              <a:t>Event</a:t>
            </a:r>
            <a:r>
              <a:rPr lang="es-CO" dirty="0"/>
              <a:t> / </a:t>
            </a:r>
            <a:r>
              <a:rPr lang="es-CO" dirty="0" err="1"/>
              <a:t>Messaging</a:t>
            </a:r>
            <a:endParaRPr lang="es-CO" dirty="0"/>
          </a:p>
          <a:p>
            <a:r>
              <a:rPr lang="es-CO" b="1" dirty="0"/>
              <a:t>Google Cloud Machine </a:t>
            </a:r>
            <a:r>
              <a:rPr lang="es-CO" b="1" dirty="0" err="1"/>
              <a:t>Learning</a:t>
            </a:r>
            <a:r>
              <a:rPr lang="es-CO" b="1" dirty="0"/>
              <a:t>, </a:t>
            </a:r>
            <a:r>
              <a:rPr lang="es-CO" dirty="0"/>
              <a:t>ML</a:t>
            </a:r>
            <a:endParaRPr lang="es-CO" b="1" dirty="0"/>
          </a:p>
          <a:p>
            <a:r>
              <a:rPr lang="es-CO" b="1" dirty="0"/>
              <a:t>Google Cloud </a:t>
            </a:r>
            <a:r>
              <a:rPr lang="es-CO" b="1" dirty="0" err="1"/>
              <a:t>DataProc</a:t>
            </a:r>
            <a:r>
              <a:rPr lang="es-CO" b="1" dirty="0"/>
              <a:t>,</a:t>
            </a:r>
            <a:r>
              <a:rPr lang="es-CO" dirty="0"/>
              <a:t> </a:t>
            </a:r>
            <a:r>
              <a:rPr lang="es-CO" dirty="0" err="1"/>
              <a:t>Hadoop</a:t>
            </a:r>
            <a:r>
              <a:rPr lang="es-CO" dirty="0"/>
              <a:t> / </a:t>
            </a:r>
            <a:r>
              <a:rPr lang="es-CO" dirty="0" err="1"/>
              <a:t>Spark</a:t>
            </a:r>
            <a:endParaRPr lang="es-CO" dirty="0"/>
          </a:p>
          <a:p>
            <a:r>
              <a:rPr lang="es-CO" b="1" dirty="0"/>
              <a:t>Google Big </a:t>
            </a:r>
            <a:r>
              <a:rPr lang="es-CO" b="1" dirty="0" err="1"/>
              <a:t>Query</a:t>
            </a:r>
            <a:r>
              <a:rPr lang="es-CO" b="1" dirty="0"/>
              <a:t>, </a:t>
            </a:r>
            <a:r>
              <a:rPr lang="es-CO" dirty="0"/>
              <a:t>SQL / Data </a:t>
            </a:r>
            <a:r>
              <a:rPr lang="es-CO" dirty="0" err="1"/>
              <a:t>Warehouse</a:t>
            </a:r>
            <a:r>
              <a:rPr lang="es-CO" dirty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962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Google Cloud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oogle Cloud Datalab B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1" y="1157589"/>
            <a:ext cx="6740525" cy="54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80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MS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Azure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Microsoft ofrece varios productos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b="1" dirty="0" err="1"/>
              <a:t>Azure</a:t>
            </a:r>
            <a:r>
              <a:rPr lang="es-CO" b="1" dirty="0"/>
              <a:t> Notebooks,</a:t>
            </a:r>
            <a:r>
              <a:rPr lang="es-CO" dirty="0"/>
              <a:t> </a:t>
            </a:r>
            <a:r>
              <a:rPr lang="es-CO" dirty="0" err="1"/>
              <a:t>Jupyter</a:t>
            </a:r>
            <a:r>
              <a:rPr lang="es-CO" dirty="0"/>
              <a:t> Notebooks</a:t>
            </a:r>
          </a:p>
          <a:p>
            <a:r>
              <a:rPr lang="es-CO" b="1" dirty="0"/>
              <a:t>Cortana </a:t>
            </a:r>
            <a:r>
              <a:rPr lang="es-CO" b="1" dirty="0" err="1"/>
              <a:t>Intelligence</a:t>
            </a:r>
            <a:r>
              <a:rPr lang="es-CO" b="1" dirty="0"/>
              <a:t>, </a:t>
            </a:r>
            <a:r>
              <a:rPr lang="es-CO" dirty="0"/>
              <a:t>Machine </a:t>
            </a:r>
            <a:r>
              <a:rPr lang="es-CO" dirty="0" err="1"/>
              <a:t>Learning</a:t>
            </a:r>
            <a:r>
              <a:rPr lang="es-CO" dirty="0"/>
              <a:t> </a:t>
            </a:r>
          </a:p>
          <a:p>
            <a:r>
              <a:rPr lang="es-CO" b="1" dirty="0" err="1"/>
              <a:t>Azure</a:t>
            </a:r>
            <a:r>
              <a:rPr lang="es-CO" b="1" dirty="0"/>
              <a:t> </a:t>
            </a:r>
            <a:r>
              <a:rPr lang="es-CO" b="1" dirty="0" err="1"/>
              <a:t>HDInsight</a:t>
            </a:r>
            <a:r>
              <a:rPr lang="es-CO" b="1" dirty="0"/>
              <a:t>, </a:t>
            </a:r>
            <a:r>
              <a:rPr lang="es-CO" dirty="0" err="1"/>
              <a:t>Hadoop</a:t>
            </a:r>
            <a:endParaRPr lang="es-CO" sz="2800" dirty="0"/>
          </a:p>
          <a:p>
            <a:r>
              <a:rPr lang="es-CO" b="1" dirty="0" err="1"/>
              <a:t>Azure</a:t>
            </a:r>
            <a:r>
              <a:rPr lang="es-CO" b="1" dirty="0"/>
              <a:t> Server Cloud,</a:t>
            </a:r>
            <a:r>
              <a:rPr lang="es-CO" dirty="0"/>
              <a:t> SQL / </a:t>
            </a:r>
            <a:r>
              <a:rPr lang="es-CO" dirty="0" err="1"/>
              <a:t>NoSQL</a:t>
            </a:r>
            <a:r>
              <a:rPr lang="es-CO" dirty="0"/>
              <a:t> </a:t>
            </a:r>
            <a:r>
              <a:rPr lang="es-CO" dirty="0" err="1"/>
              <a:t>databases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0983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" y="1094100"/>
            <a:ext cx="8419335" cy="55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80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MS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Azure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2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" y="1094100"/>
            <a:ext cx="8419335" cy="55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80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MS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Azure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0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Al culminar este módulo:</a:t>
            </a:r>
          </a:p>
          <a:p>
            <a:r>
              <a:rPr lang="es-ES" sz="2400" dirty="0"/>
              <a:t>Describir las tecnologías y herramientas utilizadas en soluciones de Big Data.</a:t>
            </a:r>
          </a:p>
          <a:p>
            <a:r>
              <a:rPr lang="es-ES" sz="2400" dirty="0"/>
              <a:t>Describir los principales proveedores de estas tecnologías para su implementación en “la nube” y en instalaciones propias.</a:t>
            </a:r>
          </a:p>
          <a:p>
            <a:r>
              <a:rPr lang="es-ES" sz="2400" dirty="0"/>
              <a:t>Ejecutar aplicaciones básicas de ejemplo en una plataforma de Big Data.</a:t>
            </a:r>
          </a:p>
        </p:txBody>
      </p:sp>
    </p:spTree>
    <p:extLst>
      <p:ext uri="{BB962C8B-B14F-4D97-AF65-F5344CB8AC3E}">
        <p14:creationId xmlns:p14="http://schemas.microsoft.com/office/powerpoint/2010/main" val="2880472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Domino Data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Lab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dirty="0"/>
              <a:t>Domino Data </a:t>
            </a:r>
            <a:r>
              <a:rPr lang="es-CO" dirty="0" err="1"/>
              <a:t>Lab</a:t>
            </a:r>
            <a:r>
              <a:rPr lang="es-CO" dirty="0"/>
              <a:t> ofrece un entorno integrado para desarrollar y desplegar aplicaciones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Notebooks, </a:t>
            </a:r>
            <a:r>
              <a:rPr lang="es-CO" dirty="0" err="1"/>
              <a:t>Jupyter</a:t>
            </a:r>
            <a:r>
              <a:rPr lang="es-CO" dirty="0"/>
              <a:t>, Apache </a:t>
            </a:r>
            <a:r>
              <a:rPr lang="es-CO" dirty="0" err="1"/>
              <a:t>Zepellin</a:t>
            </a:r>
            <a:endParaRPr lang="es-CO" dirty="0"/>
          </a:p>
          <a:p>
            <a:r>
              <a:rPr lang="es-CO" dirty="0" err="1"/>
              <a:t>Spark</a:t>
            </a:r>
            <a:r>
              <a:rPr lang="es-CO" dirty="0"/>
              <a:t>, </a:t>
            </a:r>
            <a:r>
              <a:rPr lang="es-CO" dirty="0" err="1"/>
              <a:t>Hadoop</a:t>
            </a:r>
            <a:endParaRPr lang="es-CO" dirty="0"/>
          </a:p>
          <a:p>
            <a:endParaRPr lang="es-CO" dirty="0"/>
          </a:p>
          <a:p>
            <a:r>
              <a:rPr lang="es-CO" dirty="0"/>
              <a:t>Administración de Entornos</a:t>
            </a:r>
          </a:p>
          <a:p>
            <a:r>
              <a:rPr lang="es-CO" dirty="0"/>
              <a:t>Despliegue de </a:t>
            </a:r>
            <a:r>
              <a:rPr lang="es-CO" dirty="0" err="1"/>
              <a:t>APIs</a:t>
            </a:r>
            <a:r>
              <a:rPr lang="es-CO" dirty="0"/>
              <a:t> de Aplicación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6614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" y="1094100"/>
            <a:ext cx="8419335" cy="55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Domino Data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Lab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87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" y="1094100"/>
            <a:ext cx="8419335" cy="55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31406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Domino Data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Lab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48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09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Analytics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err="1"/>
              <a:t>Mode</a:t>
            </a:r>
            <a:r>
              <a:rPr lang="es-CO" dirty="0"/>
              <a:t> </a:t>
            </a:r>
            <a:r>
              <a:rPr lang="es-CO" dirty="0" err="1"/>
              <a:t>Analytics</a:t>
            </a:r>
            <a:r>
              <a:rPr lang="es-CO" dirty="0"/>
              <a:t> se enfoca en el uso de SQL sobre fuentes de Big Data</a:t>
            </a:r>
          </a:p>
          <a:p>
            <a:pPr marL="0" indent="0">
              <a:buNone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784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098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Analytics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" y="1094100"/>
            <a:ext cx="8419335" cy="558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61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4" y="1094100"/>
            <a:ext cx="8419337" cy="558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2809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Analytics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Primeros</a:t>
            </a:r>
            <a:r>
              <a:rPr lang="en-US" b="1" dirty="0"/>
              <a:t> </a:t>
            </a:r>
            <a:r>
              <a:rPr lang="en-US" b="1" dirty="0" err="1"/>
              <a:t>pasos</a:t>
            </a:r>
            <a:r>
              <a:rPr lang="en-US" b="1" dirty="0"/>
              <a:t> con </a:t>
            </a:r>
            <a:br>
              <a:rPr lang="en-US" b="1" dirty="0"/>
            </a:br>
            <a:r>
              <a:rPr lang="en-US" b="1" dirty="0" err="1"/>
              <a:t>Tecnologías</a:t>
            </a:r>
            <a:r>
              <a:rPr lang="en-US" b="1" dirty="0"/>
              <a:t> de Big Data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24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1252" r="67822" b="22675"/>
          <a:stretch/>
        </p:blipFill>
        <p:spPr>
          <a:xfrm>
            <a:off x="10235" y="483839"/>
            <a:ext cx="4562639" cy="461666"/>
          </a:xfrm>
          <a:prstGeom prst="rect">
            <a:avLst/>
          </a:prstGeom>
        </p:spPr>
      </p:pic>
      <p:sp>
        <p:nvSpPr>
          <p:cNvPr id="8" name="4 CuadroTexto"/>
          <p:cNvSpPr txBox="1"/>
          <p:nvPr/>
        </p:nvSpPr>
        <p:spPr>
          <a:xfrm>
            <a:off x="174115" y="460028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Demos</a:t>
            </a:r>
            <a:endParaRPr kumimoji="0" lang="es-CO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2400" dirty="0"/>
              <a:t>IBM Big SQL</a:t>
            </a:r>
          </a:p>
          <a:p>
            <a:pPr lvl="1"/>
            <a:r>
              <a:rPr lang="es-CO" sz="2000" dirty="0">
                <a:hlinkClick r:id="rId4"/>
              </a:rPr>
              <a:t>https://my.imdemocloud.com/</a:t>
            </a:r>
            <a:endParaRPr lang="es-CO" sz="2000" dirty="0"/>
          </a:p>
          <a:p>
            <a:pPr lvl="1"/>
            <a:endParaRPr lang="es-CO" sz="2000" dirty="0"/>
          </a:p>
          <a:p>
            <a:r>
              <a:rPr lang="es-CO" sz="2400" dirty="0"/>
              <a:t>Domino Data </a:t>
            </a:r>
            <a:r>
              <a:rPr lang="es-CO" sz="2400" dirty="0" err="1"/>
              <a:t>Lab</a:t>
            </a:r>
            <a:endParaRPr lang="es-CO" sz="2400" dirty="0"/>
          </a:p>
          <a:p>
            <a:pPr lvl="1"/>
            <a:r>
              <a:rPr lang="es-CO" sz="2000" dirty="0">
                <a:hlinkClick r:id="rId5"/>
              </a:rPr>
              <a:t>https://trial.dominodatalab.com/</a:t>
            </a:r>
            <a:r>
              <a:rPr lang="es-CO" sz="2000" dirty="0"/>
              <a:t> </a:t>
            </a:r>
          </a:p>
          <a:p>
            <a:endParaRPr lang="es-CO" sz="2400" dirty="0"/>
          </a:p>
          <a:p>
            <a:r>
              <a:rPr lang="es-CO" sz="2400" dirty="0" err="1"/>
              <a:t>Azure</a:t>
            </a:r>
            <a:r>
              <a:rPr lang="es-CO" sz="2400" dirty="0"/>
              <a:t> Notebooks</a:t>
            </a:r>
          </a:p>
          <a:p>
            <a:pPr lvl="1"/>
            <a:r>
              <a:rPr lang="es-CO" sz="2000" dirty="0">
                <a:hlinkClick r:id="rId6"/>
              </a:rPr>
              <a:t>https://notebooks.azure.com/</a:t>
            </a:r>
            <a:r>
              <a:rPr lang="es-CO" sz="2000" dirty="0"/>
              <a:t> </a:t>
            </a:r>
          </a:p>
          <a:p>
            <a:endParaRPr lang="es-CO" sz="2400" dirty="0"/>
          </a:p>
          <a:p>
            <a:r>
              <a:rPr lang="es-CO" sz="2400" dirty="0"/>
              <a:t>IBM </a:t>
            </a:r>
            <a:r>
              <a:rPr lang="es-CO" sz="2400" dirty="0" err="1"/>
              <a:t>Bluemix</a:t>
            </a:r>
            <a:r>
              <a:rPr lang="es-CO" sz="2400" dirty="0"/>
              <a:t> </a:t>
            </a:r>
          </a:p>
          <a:p>
            <a:pPr lvl="1"/>
            <a:r>
              <a:rPr lang="es-CO" sz="2000" dirty="0">
                <a:hlinkClick r:id="rId7"/>
              </a:rPr>
              <a:t>https://developer.ibm.com/clouddataservices/docs/spark/notebooks/</a:t>
            </a:r>
            <a:r>
              <a:rPr lang="es-CO" sz="2000" dirty="0"/>
              <a:t> </a:t>
            </a:r>
          </a:p>
          <a:p>
            <a:pPr lvl="1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512996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¿</a:t>
            </a:r>
            <a:r>
              <a:rPr lang="en-US" b="1" dirty="0" err="1"/>
              <a:t>Preguntas</a:t>
            </a:r>
            <a:r>
              <a:rPr lang="en-US" b="1" dirty="0"/>
              <a:t>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64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68144" y="2996952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0" lang="es-CO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Tel. (571) </a:t>
            </a:r>
            <a:r>
              <a:rPr kumimoji="0" lang="es-CO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Dirección </a:t>
            </a:r>
            <a:r>
              <a:rPr kumimoji="0" lang="es-CO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Bogotá, Colombia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5868144" y="3068960"/>
            <a:ext cx="0" cy="9541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Big Data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0383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¿Qué?</a:t>
            </a:r>
          </a:p>
          <a:p>
            <a:pPr marL="0" indent="0">
              <a:buNone/>
            </a:pPr>
            <a:endParaRPr lang="es-CO" sz="3000" dirty="0"/>
          </a:p>
          <a:p>
            <a:r>
              <a:rPr lang="es-CO" sz="2600" b="1" dirty="0"/>
              <a:t>Big Data </a:t>
            </a:r>
            <a:r>
              <a:rPr lang="es-CO" sz="2600" dirty="0"/>
              <a:t>es sobre derivar nuevos hallazgos a partir de datos que no han sido previamente manipulados e integrando estos hallazgos a las operaciones de negocios – bodegas de datos, procesos de negocios y aplicaciones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5034336" y="1600200"/>
            <a:ext cx="3652463" cy="4525963"/>
          </a:xfrm>
        </p:spPr>
        <p:txBody>
          <a:bodyPr/>
          <a:lstStyle/>
          <a:p>
            <a:pPr marL="0" indent="0">
              <a:buNone/>
            </a:pPr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¿Cómo?</a:t>
            </a:r>
          </a:p>
          <a:p>
            <a:endParaRPr lang="es-CO" sz="2400" dirty="0"/>
          </a:p>
          <a:p>
            <a:pPr>
              <a:lnSpc>
                <a:spcPct val="80000"/>
              </a:lnSpc>
            </a:pPr>
            <a:r>
              <a:rPr lang="es-CO" sz="2400" b="1" dirty="0"/>
              <a:t>Big data</a:t>
            </a:r>
            <a:r>
              <a:rPr lang="es-CO" sz="2400" dirty="0"/>
              <a:t> es sobre la aplicación de nuevas herramientas para hacer MAS análisis (</a:t>
            </a:r>
            <a:r>
              <a:rPr lang="es-CO" sz="2400" i="1" dirty="0" err="1"/>
              <a:t>analytics</a:t>
            </a:r>
            <a:r>
              <a:rPr lang="es-CO" sz="2400" dirty="0"/>
              <a:t>) sobre MAS datos para MAS personas</a:t>
            </a:r>
          </a:p>
        </p:txBody>
      </p:sp>
    </p:spTree>
    <p:extLst>
      <p:ext uri="{BB962C8B-B14F-4D97-AF65-F5344CB8AC3E}">
        <p14:creationId xmlns:p14="http://schemas.microsoft.com/office/powerpoint/2010/main" val="1373101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457200" y="26670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Berkeley Data Analytics Stack (BDAS)</a:t>
            </a:r>
            <a:endParaRPr lang="en-US" altLang="zh-CN">
              <a:solidFill>
                <a:srgbClr val="376092"/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>
          <a:xfrm>
            <a:off x="266700" y="1727200"/>
            <a:ext cx="8534400" cy="838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500"/>
              <a:t>Existing stack components….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2938" y="2552700"/>
            <a:ext cx="7950200" cy="3325813"/>
            <a:chOff x="1715204" y="5105400"/>
            <a:chExt cx="21200359" cy="6651147"/>
          </a:xfrm>
        </p:grpSpPr>
        <p:grpSp>
          <p:nvGrpSpPr>
            <p:cNvPr id="17" name="Rectangle 16"/>
            <p:cNvGrpSpPr>
              <a:grpSpLocks/>
            </p:cNvGrpSpPr>
            <p:nvPr/>
          </p:nvGrpSpPr>
          <p:grpSpPr bwMode="auto">
            <a:xfrm>
              <a:off x="1689297" y="8582918"/>
              <a:ext cx="18451979" cy="1731140"/>
              <a:chOff x="1688592" y="8583168"/>
              <a:chExt cx="18452592" cy="1731264"/>
            </a:xfrm>
          </p:grpSpPr>
          <p:pic>
            <p:nvPicPr>
              <p:cNvPr id="28678" name="Rectangle 1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592" y="8583168"/>
                <a:ext cx="18452592" cy="1731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79" name="Text Box 7"/>
              <p:cNvSpPr txBox="1">
                <a:spLocks noChangeArrowheads="1"/>
              </p:cNvSpPr>
              <p:nvPr/>
            </p:nvSpPr>
            <p:spPr bwMode="auto">
              <a:xfrm>
                <a:off x="1714500" y="8610852"/>
                <a:ext cx="18402206" cy="1676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HDFS</a:t>
                </a:r>
              </a:p>
            </p:txBody>
          </p:sp>
        </p:grpSp>
        <p:grpSp>
          <p:nvGrpSpPr>
            <p:cNvPr id="18" name="Rectangle 17"/>
            <p:cNvGrpSpPr>
              <a:grpSpLocks/>
            </p:cNvGrpSpPr>
            <p:nvPr/>
          </p:nvGrpSpPr>
          <p:grpSpPr bwMode="auto">
            <a:xfrm>
              <a:off x="1689297" y="5077970"/>
              <a:ext cx="18378830" cy="3370846"/>
              <a:chOff x="1688592" y="5077968"/>
              <a:chExt cx="18379440" cy="3371088"/>
            </a:xfrm>
          </p:grpSpPr>
          <p:pic>
            <p:nvPicPr>
              <p:cNvPr id="28681" name="Rectangle 1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592" y="5077968"/>
                <a:ext cx="18379440" cy="3371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82" name="Text Box 10"/>
              <p:cNvSpPr txBox="1">
                <a:spLocks noChangeArrowheads="1"/>
              </p:cNvSpPr>
              <p:nvPr/>
            </p:nvSpPr>
            <p:spPr bwMode="auto">
              <a:xfrm>
                <a:off x="1714500" y="5105400"/>
                <a:ext cx="18326005" cy="331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endParaRPr lang="es-CO" altLang="es-CO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27" name="Rectangle 26"/>
            <p:cNvGrpSpPr>
              <a:grpSpLocks/>
            </p:cNvGrpSpPr>
            <p:nvPr/>
          </p:nvGrpSpPr>
          <p:grpSpPr bwMode="auto">
            <a:xfrm>
              <a:off x="1689297" y="10435969"/>
              <a:ext cx="18451979" cy="1347119"/>
              <a:chOff x="1688592" y="10436352"/>
              <a:chExt cx="18452592" cy="1347216"/>
            </a:xfrm>
          </p:grpSpPr>
          <p:pic>
            <p:nvPicPr>
              <p:cNvPr id="28684" name="Rectangle 26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592" y="10436352"/>
                <a:ext cx="18452592" cy="1347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85" name="Text Box 13"/>
              <p:cNvSpPr txBox="1">
                <a:spLocks noChangeArrowheads="1"/>
              </p:cNvSpPr>
              <p:nvPr/>
            </p:nvSpPr>
            <p:spPr bwMode="auto">
              <a:xfrm>
                <a:off x="1714500" y="10458289"/>
                <a:ext cx="18402206" cy="1298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endParaRPr lang="es-CO" altLang="es-CO" sz="1700" b="1">
                  <a:solidFill>
                    <a:schemeClr val="bg1"/>
                  </a:solidFill>
                  <a:ea typeface="ヒラギノ角ゴ ProN W3" charset="-128"/>
                  <a:sym typeface="Gill Sans" charset="0"/>
                </a:endParaRPr>
              </a:p>
            </p:txBody>
          </p:sp>
        </p:grpSp>
        <p:grpSp>
          <p:nvGrpSpPr>
            <p:cNvPr id="31" name="Rectangle 30"/>
            <p:cNvGrpSpPr>
              <a:grpSpLocks/>
            </p:cNvGrpSpPr>
            <p:nvPr/>
          </p:nvGrpSpPr>
          <p:grpSpPr bwMode="auto">
            <a:xfrm>
              <a:off x="17123856" y="5230359"/>
              <a:ext cx="2785779" cy="3072163"/>
              <a:chOff x="17123664" y="5230368"/>
              <a:chExt cx="2785872" cy="3072384"/>
            </a:xfrm>
          </p:grpSpPr>
          <p:pic>
            <p:nvPicPr>
              <p:cNvPr id="28687" name="Rectangle 3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23664" y="5230368"/>
                <a:ext cx="2785872" cy="307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88" name="Text Box 16"/>
              <p:cNvSpPr txBox="1">
                <a:spLocks noChangeArrowheads="1"/>
              </p:cNvSpPr>
              <p:nvPr/>
            </p:nvSpPr>
            <p:spPr bwMode="auto">
              <a:xfrm>
                <a:off x="17144808" y="5249704"/>
                <a:ext cx="2743291" cy="3030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MPI</a:t>
                </a:r>
              </a:p>
            </p:txBody>
          </p:sp>
        </p:grpSp>
        <p:grpSp>
          <p:nvGrpSpPr>
            <p:cNvPr id="32" name="TextBox 31"/>
            <p:cNvGrpSpPr>
              <a:grpSpLocks/>
            </p:cNvGrpSpPr>
            <p:nvPr/>
          </p:nvGrpSpPr>
          <p:grpSpPr bwMode="auto">
            <a:xfrm>
              <a:off x="16288732" y="5955731"/>
              <a:ext cx="731496" cy="737563"/>
              <a:chOff x="16288512" y="5955792"/>
              <a:chExt cx="731520" cy="737616"/>
            </a:xfrm>
          </p:grpSpPr>
          <p:pic>
            <p:nvPicPr>
              <p:cNvPr id="28690" name="TextBox 31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8512" y="5955792"/>
                <a:ext cx="731520" cy="737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91" name="Text Box 19"/>
              <p:cNvSpPr txBox="1">
                <a:spLocks noChangeArrowheads="1"/>
              </p:cNvSpPr>
              <p:nvPr/>
            </p:nvSpPr>
            <p:spPr bwMode="auto">
              <a:xfrm>
                <a:off x="16306581" y="5971224"/>
                <a:ext cx="697650" cy="707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405" tIns="19202" rIns="38405" bIns="19202">
                <a:spAutoFit/>
              </a:bodyPr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…</a:t>
                </a:r>
              </a:p>
            </p:txBody>
          </p:sp>
        </p:grp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20193090" y="10313614"/>
              <a:ext cx="2379584" cy="1322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Resource</a:t>
              </a:r>
            </a:p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Mgmnt.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20193090" y="8726228"/>
              <a:ext cx="1895412" cy="1323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Data</a:t>
              </a:r>
            </a:p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Mgmnt.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0193090" y="5970526"/>
              <a:ext cx="2722473" cy="1323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Data </a:t>
              </a:r>
            </a:p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Processing</a:t>
              </a:r>
            </a:p>
          </p:txBody>
        </p:sp>
        <p:grpSp>
          <p:nvGrpSpPr>
            <p:cNvPr id="38" name="Rectangle 37"/>
            <p:cNvGrpSpPr>
              <a:grpSpLocks/>
            </p:cNvGrpSpPr>
            <p:nvPr/>
          </p:nvGrpSpPr>
          <p:grpSpPr bwMode="auto">
            <a:xfrm>
              <a:off x="1866075" y="6815205"/>
              <a:ext cx="7449065" cy="1487317"/>
              <a:chOff x="1865376" y="6815328"/>
              <a:chExt cx="7449312" cy="1487424"/>
            </a:xfrm>
          </p:grpSpPr>
          <p:pic>
            <p:nvPicPr>
              <p:cNvPr id="28696" name="Rectangle 37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376" y="6815328"/>
                <a:ext cx="7449312" cy="1487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697" name="Text Box 25"/>
              <p:cNvSpPr txBox="1">
                <a:spLocks noChangeArrowheads="1"/>
              </p:cNvSpPr>
              <p:nvPr/>
            </p:nvSpPr>
            <p:spPr bwMode="auto">
              <a:xfrm>
                <a:off x="1885556" y="6837047"/>
                <a:ext cx="7410392" cy="1443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Hadoop</a:t>
                </a:r>
              </a:p>
            </p:txBody>
          </p:sp>
        </p:grpSp>
        <p:grpSp>
          <p:nvGrpSpPr>
            <p:cNvPr id="39" name="Rectangle 38"/>
            <p:cNvGrpSpPr>
              <a:grpSpLocks/>
            </p:cNvGrpSpPr>
            <p:nvPr/>
          </p:nvGrpSpPr>
          <p:grpSpPr bwMode="auto">
            <a:xfrm>
              <a:off x="1866075" y="5230359"/>
              <a:ext cx="3639191" cy="1475126"/>
              <a:chOff x="1865376" y="5230368"/>
              <a:chExt cx="3639312" cy="1475232"/>
            </a:xfrm>
          </p:grpSpPr>
          <p:pic>
            <p:nvPicPr>
              <p:cNvPr id="28699" name="Rectangle 38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376" y="5230368"/>
                <a:ext cx="3639312" cy="1475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00" name="Text Box 28"/>
              <p:cNvSpPr txBox="1">
                <a:spLocks noChangeArrowheads="1"/>
              </p:cNvSpPr>
              <p:nvPr/>
            </p:nvSpPr>
            <p:spPr bwMode="auto">
              <a:xfrm>
                <a:off x="1885556" y="5249702"/>
                <a:ext cx="3600266" cy="1434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HIVE</a:t>
                </a:r>
              </a:p>
            </p:txBody>
          </p:sp>
        </p:grpSp>
        <p:grpSp>
          <p:nvGrpSpPr>
            <p:cNvPr id="40" name="Rectangle 39"/>
            <p:cNvGrpSpPr>
              <a:grpSpLocks/>
            </p:cNvGrpSpPr>
            <p:nvPr/>
          </p:nvGrpSpPr>
          <p:grpSpPr bwMode="auto">
            <a:xfrm>
              <a:off x="5614990" y="5230359"/>
              <a:ext cx="3700149" cy="1475126"/>
              <a:chOff x="5614416" y="5230368"/>
              <a:chExt cx="3700272" cy="1475232"/>
            </a:xfrm>
          </p:grpSpPr>
          <p:pic>
            <p:nvPicPr>
              <p:cNvPr id="28702" name="Rectangle 39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4416" y="5230368"/>
                <a:ext cx="3700272" cy="1475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03" name="Text Box 31"/>
              <p:cNvSpPr txBox="1">
                <a:spLocks noChangeArrowheads="1"/>
              </p:cNvSpPr>
              <p:nvPr/>
            </p:nvSpPr>
            <p:spPr bwMode="auto">
              <a:xfrm>
                <a:off x="5638226" y="5249704"/>
                <a:ext cx="3657721" cy="1434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Pig</a:t>
                </a:r>
              </a:p>
            </p:txBody>
          </p:sp>
        </p:grpSp>
        <p:grpSp>
          <p:nvGrpSpPr>
            <p:cNvPr id="41" name="Rectangle 40"/>
            <p:cNvGrpSpPr>
              <a:grpSpLocks/>
            </p:cNvGrpSpPr>
            <p:nvPr/>
          </p:nvGrpSpPr>
          <p:grpSpPr bwMode="auto">
            <a:xfrm>
              <a:off x="9504109" y="5230359"/>
              <a:ext cx="3163719" cy="3072163"/>
              <a:chOff x="9503664" y="5230368"/>
              <a:chExt cx="3163824" cy="3072384"/>
            </a:xfrm>
          </p:grpSpPr>
          <p:pic>
            <p:nvPicPr>
              <p:cNvPr id="28705" name="Rectangle 40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3664" y="5230368"/>
                <a:ext cx="3163824" cy="307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06" name="Text Box 34"/>
              <p:cNvSpPr txBox="1">
                <a:spLocks noChangeArrowheads="1"/>
              </p:cNvSpPr>
              <p:nvPr/>
            </p:nvSpPr>
            <p:spPr bwMode="auto">
              <a:xfrm>
                <a:off x="9524555" y="5249704"/>
                <a:ext cx="3124304" cy="3030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HBase</a:t>
                </a:r>
              </a:p>
            </p:txBody>
          </p:sp>
        </p:grpSp>
        <p:grpSp>
          <p:nvGrpSpPr>
            <p:cNvPr id="42" name="Rectangle 41"/>
            <p:cNvGrpSpPr>
              <a:grpSpLocks/>
            </p:cNvGrpSpPr>
            <p:nvPr/>
          </p:nvGrpSpPr>
          <p:grpSpPr bwMode="auto">
            <a:xfrm>
              <a:off x="12929948" y="5230359"/>
              <a:ext cx="3182006" cy="3072163"/>
              <a:chOff x="12929616" y="5230368"/>
              <a:chExt cx="3182112" cy="3072384"/>
            </a:xfrm>
          </p:grpSpPr>
          <p:pic>
            <p:nvPicPr>
              <p:cNvPr id="28708" name="Rectangle 41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29616" y="5230368"/>
                <a:ext cx="3182112" cy="307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09" name="Text Box 37"/>
              <p:cNvSpPr txBox="1">
                <a:spLocks noChangeArrowheads="1"/>
              </p:cNvSpPr>
              <p:nvPr/>
            </p:nvSpPr>
            <p:spPr bwMode="auto">
              <a:xfrm>
                <a:off x="12953669" y="5249704"/>
                <a:ext cx="3136532" cy="3030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7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Storm</a:t>
                </a:r>
              </a:p>
            </p:txBody>
          </p:sp>
        </p:grpSp>
        <p:grpSp>
          <p:nvGrpSpPr>
            <p:cNvPr id="19" name="Rectangle 18"/>
            <p:cNvGrpSpPr>
              <a:grpSpLocks/>
            </p:cNvGrpSpPr>
            <p:nvPr/>
          </p:nvGrpSpPr>
          <p:grpSpPr bwMode="auto">
            <a:xfrm>
              <a:off x="1689297" y="10417682"/>
              <a:ext cx="18451979" cy="1347119"/>
              <a:chOff x="1688592" y="10418064"/>
              <a:chExt cx="18452592" cy="1347216"/>
            </a:xfrm>
          </p:grpSpPr>
          <p:pic>
            <p:nvPicPr>
              <p:cNvPr id="28711" name="Rectangle 18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592" y="10418064"/>
                <a:ext cx="18452592" cy="1347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12" name="Text Box 40"/>
              <p:cNvSpPr txBox="1">
                <a:spLocks noChangeArrowheads="1"/>
              </p:cNvSpPr>
              <p:nvPr/>
            </p:nvSpPr>
            <p:spPr bwMode="auto">
              <a:xfrm>
                <a:off x="1714501" y="10439783"/>
                <a:ext cx="18402206" cy="1298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endParaRPr lang="es-CO" altLang="es-CO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endParaRPr>
              </a:p>
            </p:txBody>
          </p:sp>
        </p:grp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14363" y="2552700"/>
            <a:ext cx="6900862" cy="3325813"/>
            <a:chOff x="3239205" y="5105400"/>
            <a:chExt cx="18401595" cy="6651147"/>
          </a:xfrm>
        </p:grpSpPr>
        <p:grpSp>
          <p:nvGrpSpPr>
            <p:cNvPr id="22" name="Rectangle 21"/>
            <p:cNvGrpSpPr>
              <a:grpSpLocks/>
            </p:cNvGrpSpPr>
            <p:nvPr/>
          </p:nvGrpSpPr>
          <p:grpSpPr bwMode="auto">
            <a:xfrm>
              <a:off x="3216346" y="8582918"/>
              <a:ext cx="18451885" cy="1731140"/>
              <a:chOff x="1615440" y="8583168"/>
              <a:chExt cx="18452592" cy="1731264"/>
            </a:xfrm>
          </p:grpSpPr>
          <p:pic>
            <p:nvPicPr>
              <p:cNvPr id="28715" name="Rectangle 21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5440" y="8583168"/>
                <a:ext cx="18452592" cy="1731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16" name="Text Box 44"/>
              <p:cNvSpPr txBox="1">
                <a:spLocks noChangeArrowheads="1"/>
              </p:cNvSpPr>
              <p:nvPr/>
            </p:nvSpPr>
            <p:spPr bwMode="auto">
              <a:xfrm>
                <a:off x="1638300" y="8610852"/>
                <a:ext cx="18402300" cy="1676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Data Management</a:t>
                </a:r>
              </a:p>
            </p:txBody>
          </p:sp>
        </p:grpSp>
        <p:grpSp>
          <p:nvGrpSpPr>
            <p:cNvPr id="23" name="Rectangle 22"/>
            <p:cNvGrpSpPr>
              <a:grpSpLocks/>
            </p:cNvGrpSpPr>
            <p:nvPr/>
          </p:nvGrpSpPr>
          <p:grpSpPr bwMode="auto">
            <a:xfrm>
              <a:off x="3289495" y="5077970"/>
              <a:ext cx="18378736" cy="3370846"/>
              <a:chOff x="1688592" y="5077968"/>
              <a:chExt cx="18379440" cy="3371088"/>
            </a:xfrm>
          </p:grpSpPr>
          <p:pic>
            <p:nvPicPr>
              <p:cNvPr id="28718" name="Rectangle 22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592" y="5077968"/>
                <a:ext cx="18379440" cy="3371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19" name="Text Box 47"/>
              <p:cNvSpPr txBox="1">
                <a:spLocks noChangeArrowheads="1"/>
              </p:cNvSpPr>
              <p:nvPr/>
            </p:nvSpPr>
            <p:spPr bwMode="auto">
              <a:xfrm>
                <a:off x="1714502" y="5105400"/>
                <a:ext cx="18326098" cy="331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a typeface="ヒラギノ角ゴ ProN W3" charset="-128"/>
                    <a:sym typeface="Gill Sans" charset="0"/>
                  </a:rPr>
                  <a:t>Data Processing</a:t>
                </a:r>
              </a:p>
            </p:txBody>
          </p:sp>
        </p:grpSp>
        <p:grpSp>
          <p:nvGrpSpPr>
            <p:cNvPr id="24" name="Rectangle 23"/>
            <p:cNvGrpSpPr>
              <a:grpSpLocks/>
            </p:cNvGrpSpPr>
            <p:nvPr/>
          </p:nvGrpSpPr>
          <p:grpSpPr bwMode="auto">
            <a:xfrm>
              <a:off x="3216346" y="10435969"/>
              <a:ext cx="18451885" cy="1347119"/>
              <a:chOff x="1615440" y="10436352"/>
              <a:chExt cx="18452592" cy="1347216"/>
            </a:xfrm>
          </p:grpSpPr>
          <p:pic>
            <p:nvPicPr>
              <p:cNvPr id="28721" name="Rectangle 23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5440" y="10436352"/>
                <a:ext cx="18452592" cy="1347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722" name="Text Box 50"/>
              <p:cNvSpPr txBox="1">
                <a:spLocks noChangeArrowheads="1"/>
              </p:cNvSpPr>
              <p:nvPr/>
            </p:nvSpPr>
            <p:spPr bwMode="auto">
              <a:xfrm>
                <a:off x="1638300" y="10458289"/>
                <a:ext cx="18402300" cy="1298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405" tIns="19202" rIns="38405" bIns="19202" anchor="ctr"/>
              <a:lstStyle>
                <a:lvl1pPr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312738" indent="-1206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479425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671513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863600" indent="-95250" defTabSz="38417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13208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17780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22352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2692400" indent="-95250" defTabSz="3841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>
                    <a:ea typeface="ヒラギノ角ゴ ProN W3" charset="-128"/>
                    <a:sym typeface="Gill Sans" charset="0"/>
                  </a:rPr>
                  <a:t>Resource Management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306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Mesos</a:t>
            </a:r>
            <a:endParaRPr lang="en-US" altLang="zh-CN">
              <a:solidFill>
                <a:srgbClr val="376092"/>
              </a:solidFill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4294967295"/>
          </p:nvPr>
        </p:nvSpPr>
        <p:spPr>
          <a:xfrm>
            <a:off x="285750" y="1028700"/>
            <a:ext cx="851535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200"/>
              <a:t>Management platform that allows multiple framework to share cluster</a:t>
            </a:r>
          </a:p>
          <a:p>
            <a:pPr marL="774700" indent="-457200"/>
            <a:r>
              <a:rPr lang="en-US" altLang="zh-CN" sz="2200"/>
              <a:t>Compatible with existing open analytics stack</a:t>
            </a:r>
          </a:p>
          <a:p>
            <a:pPr marL="774700" indent="-457200"/>
            <a:r>
              <a:rPr lang="en-US" altLang="zh-CN" sz="2200"/>
              <a:t>Deployed in production at Twitter on 3,500+ servers</a:t>
            </a:r>
          </a:p>
          <a:p>
            <a:pPr marL="774700" indent="-457200"/>
            <a:endParaRPr lang="en-US" altLang="zh-CN" sz="2200"/>
          </a:p>
        </p:txBody>
      </p:sp>
      <p:grpSp>
        <p:nvGrpSpPr>
          <p:cNvPr id="17" name="Rectangle 16"/>
          <p:cNvGrpSpPr>
            <a:grpSpLocks/>
          </p:cNvGrpSpPr>
          <p:nvPr/>
        </p:nvGrpSpPr>
        <p:grpSpPr bwMode="auto">
          <a:xfrm>
            <a:off x="633413" y="4456113"/>
            <a:ext cx="6919912" cy="865187"/>
            <a:chOff x="1064" y="5407"/>
            <a:chExt cx="11623" cy="1090"/>
          </a:xfrm>
        </p:grpSpPr>
        <p:pic>
          <p:nvPicPr>
            <p:cNvPr id="30725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26" name="Text Box 6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HDFS</a:t>
              </a:r>
            </a:p>
          </p:txBody>
        </p:sp>
      </p:grp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33413" y="2703513"/>
            <a:ext cx="6891337" cy="1684337"/>
            <a:chOff x="1064" y="3199"/>
            <a:chExt cx="11577" cy="2123"/>
          </a:xfrm>
        </p:grpSpPr>
        <p:pic>
          <p:nvPicPr>
            <p:cNvPr id="30728" name="Rectangl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3199"/>
              <a:ext cx="11577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080" y="3216"/>
              <a:ext cx="11544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33413" y="5378450"/>
            <a:ext cx="6919912" cy="677863"/>
            <a:chOff x="1064" y="6570"/>
            <a:chExt cx="11623" cy="853"/>
          </a:xfrm>
        </p:grpSpPr>
        <p:pic>
          <p:nvPicPr>
            <p:cNvPr id="30731" name="Rectangl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32" name="Text Box 12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 b="1">
                <a:solidFill>
                  <a:schemeClr val="bg1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6421438" y="2779713"/>
            <a:ext cx="1044575" cy="1535112"/>
            <a:chOff x="10787" y="3295"/>
            <a:chExt cx="1754" cy="1935"/>
          </a:xfrm>
        </p:grpSpPr>
        <p:pic>
          <p:nvPicPr>
            <p:cNvPr id="30734" name="Rectangl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" y="3295"/>
              <a:ext cx="175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35" name="Text Box 15"/>
            <p:cNvSpPr txBox="1">
              <a:spLocks noChangeArrowheads="1"/>
            </p:cNvSpPr>
            <p:nvPr/>
          </p:nvSpPr>
          <p:spPr bwMode="auto">
            <a:xfrm>
              <a:off x="10800" y="3307"/>
              <a:ext cx="1728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grpSp>
        <p:nvGrpSpPr>
          <p:cNvPr id="32" name="TextBox 31"/>
          <p:cNvGrpSpPr>
            <a:grpSpLocks/>
          </p:cNvGrpSpPr>
          <p:nvPr/>
        </p:nvGrpSpPr>
        <p:grpSpPr bwMode="auto">
          <a:xfrm>
            <a:off x="6110288" y="3141663"/>
            <a:ext cx="296862" cy="368300"/>
            <a:chOff x="10264" y="3752"/>
            <a:chExt cx="500" cy="464"/>
          </a:xfrm>
        </p:grpSpPr>
        <p:pic>
          <p:nvPicPr>
            <p:cNvPr id="30737" name="TextBox 3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752"/>
              <a:ext cx="457" cy="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38" name="Text Box 18"/>
            <p:cNvSpPr txBox="1">
              <a:spLocks noChangeArrowheads="1"/>
            </p:cNvSpPr>
            <p:nvPr/>
          </p:nvSpPr>
          <p:spPr bwMode="auto">
            <a:xfrm>
              <a:off x="10272" y="3762"/>
              <a:ext cx="492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2375" y="5321300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72375" y="4527550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72375" y="3149600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38" name="Rectangle 37"/>
          <p:cNvGrpSpPr>
            <a:grpSpLocks/>
          </p:cNvGrpSpPr>
          <p:nvPr/>
        </p:nvGrpSpPr>
        <p:grpSpPr bwMode="auto">
          <a:xfrm>
            <a:off x="700088" y="3571875"/>
            <a:ext cx="2795587" cy="742950"/>
            <a:chOff x="1175" y="4293"/>
            <a:chExt cx="4696" cy="937"/>
          </a:xfrm>
        </p:grpSpPr>
        <p:pic>
          <p:nvPicPr>
            <p:cNvPr id="30743" name="Rectangle 37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" y="4293"/>
              <a:ext cx="4696" cy="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44" name="Text Box 24"/>
            <p:cNvSpPr txBox="1">
              <a:spLocks noChangeArrowheads="1"/>
            </p:cNvSpPr>
            <p:nvPr/>
          </p:nvSpPr>
          <p:spPr bwMode="auto">
            <a:xfrm>
              <a:off x="1188" y="4307"/>
              <a:ext cx="4668" cy="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39" name="Rectangle 38"/>
          <p:cNvGrpSpPr>
            <a:grpSpLocks/>
          </p:cNvGrpSpPr>
          <p:nvPr/>
        </p:nvGrpSpPr>
        <p:grpSpPr bwMode="auto">
          <a:xfrm>
            <a:off x="700088" y="2779713"/>
            <a:ext cx="1366837" cy="736600"/>
            <a:chOff x="1175" y="3295"/>
            <a:chExt cx="2296" cy="929"/>
          </a:xfrm>
        </p:grpSpPr>
        <p:pic>
          <p:nvPicPr>
            <p:cNvPr id="30746" name="Rectangle 38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" y="3295"/>
              <a:ext cx="2296" cy="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47" name="Text Box 27"/>
            <p:cNvSpPr txBox="1">
              <a:spLocks noChangeArrowheads="1"/>
            </p:cNvSpPr>
            <p:nvPr/>
          </p:nvSpPr>
          <p:spPr bwMode="auto">
            <a:xfrm>
              <a:off x="1188" y="3307"/>
              <a:ext cx="2268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40" name="Rectangle 39"/>
          <p:cNvGrpSpPr>
            <a:grpSpLocks/>
          </p:cNvGrpSpPr>
          <p:nvPr/>
        </p:nvGrpSpPr>
        <p:grpSpPr bwMode="auto">
          <a:xfrm>
            <a:off x="2105025" y="2779713"/>
            <a:ext cx="1390650" cy="736600"/>
            <a:chOff x="3537" y="3295"/>
            <a:chExt cx="2334" cy="929"/>
          </a:xfrm>
        </p:grpSpPr>
        <p:pic>
          <p:nvPicPr>
            <p:cNvPr id="30749" name="Rectangle 39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" y="3295"/>
              <a:ext cx="2334" cy="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0" name="Text Box 30"/>
            <p:cNvSpPr txBox="1">
              <a:spLocks noChangeArrowheads="1"/>
            </p:cNvSpPr>
            <p:nvPr/>
          </p:nvSpPr>
          <p:spPr bwMode="auto">
            <a:xfrm>
              <a:off x="3552" y="3307"/>
              <a:ext cx="2304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41" name="Rectangle 40"/>
          <p:cNvGrpSpPr>
            <a:grpSpLocks/>
          </p:cNvGrpSpPr>
          <p:nvPr/>
        </p:nvGrpSpPr>
        <p:grpSpPr bwMode="auto">
          <a:xfrm>
            <a:off x="3563938" y="2779713"/>
            <a:ext cx="1189037" cy="1535112"/>
            <a:chOff x="5987" y="3295"/>
            <a:chExt cx="1996" cy="1935"/>
          </a:xfrm>
        </p:grpSpPr>
        <p:pic>
          <p:nvPicPr>
            <p:cNvPr id="30752" name="Rectangle 40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" y="3295"/>
              <a:ext cx="1996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3" name="Text Box 33"/>
            <p:cNvSpPr txBox="1">
              <a:spLocks noChangeArrowheads="1"/>
            </p:cNvSpPr>
            <p:nvPr/>
          </p:nvSpPr>
          <p:spPr bwMode="auto">
            <a:xfrm>
              <a:off x="6000" y="3307"/>
              <a:ext cx="1968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HBase</a:t>
              </a:r>
            </a:p>
          </p:txBody>
        </p:sp>
      </p:grp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4848225" y="2779713"/>
            <a:ext cx="1193800" cy="1535112"/>
            <a:chOff x="8145" y="3295"/>
            <a:chExt cx="2004" cy="1935"/>
          </a:xfrm>
        </p:grpSpPr>
        <p:pic>
          <p:nvPicPr>
            <p:cNvPr id="30755" name="Rectangle 41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" y="3295"/>
              <a:ext cx="200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6" name="Text Box 36"/>
            <p:cNvSpPr txBox="1">
              <a:spLocks noChangeArrowheads="1"/>
            </p:cNvSpPr>
            <p:nvPr/>
          </p:nvSpPr>
          <p:spPr bwMode="auto">
            <a:xfrm>
              <a:off x="8160" y="3307"/>
              <a:ext cx="1976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19" name="Rectangle 18"/>
          <p:cNvGrpSpPr>
            <a:grpSpLocks/>
          </p:cNvGrpSpPr>
          <p:nvPr/>
        </p:nvGrpSpPr>
        <p:grpSpPr bwMode="auto">
          <a:xfrm>
            <a:off x="633413" y="5370513"/>
            <a:ext cx="6919912" cy="676275"/>
            <a:chOff x="1064" y="6559"/>
            <a:chExt cx="11623" cy="852"/>
          </a:xfrm>
        </p:grpSpPr>
        <p:pic>
          <p:nvPicPr>
            <p:cNvPr id="30758" name="Rectangle 1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59"/>
              <a:ext cx="11623" cy="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59" name="Text Box 39"/>
            <p:cNvSpPr txBox="1">
              <a:spLocks noChangeArrowheads="1"/>
            </p:cNvSpPr>
            <p:nvPr/>
          </p:nvSpPr>
          <p:spPr bwMode="auto">
            <a:xfrm>
              <a:off x="1080" y="6576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20" name="Rounded Rectangle 19"/>
          <p:cNvGrpSpPr>
            <a:grpSpLocks/>
          </p:cNvGrpSpPr>
          <p:nvPr/>
        </p:nvGrpSpPr>
        <p:grpSpPr bwMode="auto">
          <a:xfrm>
            <a:off x="546100" y="5275263"/>
            <a:ext cx="7080250" cy="901700"/>
            <a:chOff x="918" y="6440"/>
            <a:chExt cx="11892" cy="1136"/>
          </a:xfrm>
        </p:grpSpPr>
        <p:pic>
          <p:nvPicPr>
            <p:cNvPr id="30761" name="Rounded Rectangle 1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6440"/>
              <a:ext cx="11892" cy="1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62" name="Text Box 42"/>
            <p:cNvSpPr txBox="1">
              <a:spLocks noChangeArrowheads="1"/>
            </p:cNvSpPr>
            <p:nvPr/>
          </p:nvSpPr>
          <p:spPr bwMode="auto">
            <a:xfrm>
              <a:off x="1055" y="6575"/>
              <a:ext cx="11618" cy="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  <p:pic>
        <p:nvPicPr>
          <p:cNvPr id="30763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133600"/>
            <a:ext cx="863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Spark</a:t>
            </a:r>
            <a:endParaRPr lang="en-US" altLang="zh-CN">
              <a:solidFill>
                <a:srgbClr val="376092"/>
              </a:solidFill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4294967295"/>
          </p:nvPr>
        </p:nvSpPr>
        <p:spPr>
          <a:xfrm>
            <a:off x="295275" y="1028700"/>
            <a:ext cx="8620125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200"/>
              <a:t>In-memory framework for </a:t>
            </a:r>
            <a:r>
              <a:rPr lang="en-US" altLang="zh-CN" sz="2200" b="1">
                <a:solidFill>
                  <a:srgbClr val="FF0000"/>
                </a:solidFill>
              </a:rPr>
              <a:t>interactive</a:t>
            </a:r>
            <a:r>
              <a:rPr lang="en-US" altLang="zh-CN" sz="2200"/>
              <a:t> and </a:t>
            </a:r>
            <a:r>
              <a:rPr lang="en-US" altLang="zh-CN" sz="2200" b="1">
                <a:solidFill>
                  <a:srgbClr val="FF0000"/>
                </a:solidFill>
              </a:rPr>
              <a:t>iterative </a:t>
            </a:r>
            <a:r>
              <a:rPr lang="en-US" altLang="zh-CN" sz="2200"/>
              <a:t>computations</a:t>
            </a:r>
          </a:p>
          <a:p>
            <a:pPr marL="1219200" lvl="1" indent="-457200"/>
            <a:r>
              <a:rPr lang="en-US" altLang="zh-CN" sz="2200"/>
              <a:t>Resilient Distributed Dataset </a:t>
            </a:r>
            <a:r>
              <a:rPr lang="en-US" altLang="zh-CN" sz="2200" b="1"/>
              <a:t>(RDD)</a:t>
            </a:r>
            <a:r>
              <a:rPr lang="en-US" altLang="zh-CN" sz="2200"/>
              <a:t>: fault-tolerance, in-memory storage abstraction </a:t>
            </a:r>
          </a:p>
          <a:p>
            <a:pPr marL="774700" indent="-457200"/>
            <a:r>
              <a:rPr lang="en-US" altLang="zh-CN" sz="2200"/>
              <a:t>Scala interface, Java and Python APIs</a:t>
            </a:r>
          </a:p>
        </p:txBody>
      </p:sp>
      <p:grpSp>
        <p:nvGrpSpPr>
          <p:cNvPr id="17" name="Rectangle 16"/>
          <p:cNvGrpSpPr>
            <a:grpSpLocks/>
          </p:cNvGrpSpPr>
          <p:nvPr/>
        </p:nvGrpSpPr>
        <p:grpSpPr bwMode="auto">
          <a:xfrm>
            <a:off x="633413" y="4781550"/>
            <a:ext cx="6919912" cy="865188"/>
            <a:chOff x="1064" y="5407"/>
            <a:chExt cx="11623" cy="1090"/>
          </a:xfrm>
        </p:grpSpPr>
        <p:pic>
          <p:nvPicPr>
            <p:cNvPr id="32773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74" name="Text Box 6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HDFS</a:t>
              </a:r>
            </a:p>
          </p:txBody>
        </p:sp>
      </p:grp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47700" y="3028950"/>
            <a:ext cx="6877050" cy="1684338"/>
            <a:chOff x="1087" y="3199"/>
            <a:chExt cx="11554" cy="2123"/>
          </a:xfrm>
        </p:grpSpPr>
        <p:pic>
          <p:nvPicPr>
            <p:cNvPr id="32776" name="Rectangl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33413" y="5703888"/>
            <a:ext cx="6919912" cy="677862"/>
            <a:chOff x="1064" y="6570"/>
            <a:chExt cx="11623" cy="853"/>
          </a:xfrm>
        </p:grpSpPr>
        <p:pic>
          <p:nvPicPr>
            <p:cNvPr id="32779" name="Rectangl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7019925" y="3105150"/>
            <a:ext cx="446088" cy="1535113"/>
            <a:chOff x="11793" y="3295"/>
            <a:chExt cx="748" cy="1935"/>
          </a:xfrm>
        </p:grpSpPr>
        <p:pic>
          <p:nvPicPr>
            <p:cNvPr id="32782" name="Rectangl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95"/>
              <a:ext cx="748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11808" y="3307"/>
              <a:ext cx="720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2375" y="5646738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72375" y="4852988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72375" y="3475038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6391275" y="3108325"/>
            <a:ext cx="652463" cy="1535113"/>
            <a:chOff x="10737" y="3299"/>
            <a:chExt cx="1094" cy="1935"/>
          </a:xfrm>
        </p:grpSpPr>
        <p:pic>
          <p:nvPicPr>
            <p:cNvPr id="32788" name="Rectangle 4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99"/>
              <a:ext cx="109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89" name="Text Box 21"/>
            <p:cNvSpPr txBox="1">
              <a:spLocks noChangeArrowheads="1"/>
            </p:cNvSpPr>
            <p:nvPr/>
          </p:nvSpPr>
          <p:spPr bwMode="auto">
            <a:xfrm>
              <a:off x="10752" y="3312"/>
              <a:ext cx="1064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23" name="TextBox 22"/>
          <p:cNvGrpSpPr>
            <a:grpSpLocks/>
          </p:cNvGrpSpPr>
          <p:nvPr/>
        </p:nvGrpSpPr>
        <p:grpSpPr bwMode="auto">
          <a:xfrm>
            <a:off x="6110288" y="3595688"/>
            <a:ext cx="296862" cy="368300"/>
            <a:chOff x="10264" y="3913"/>
            <a:chExt cx="500" cy="465"/>
          </a:xfrm>
        </p:grpSpPr>
        <p:pic>
          <p:nvPicPr>
            <p:cNvPr id="32791" name="TextBox 2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92" name="Text Box 24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24" name="Rectangle 23"/>
          <p:cNvGrpSpPr>
            <a:grpSpLocks/>
          </p:cNvGrpSpPr>
          <p:nvPr/>
        </p:nvGrpSpPr>
        <p:grpSpPr bwMode="auto">
          <a:xfrm>
            <a:off x="706438" y="4135438"/>
            <a:ext cx="4160837" cy="517525"/>
            <a:chOff x="1187" y="4593"/>
            <a:chExt cx="6988" cy="652"/>
          </a:xfrm>
        </p:grpSpPr>
        <p:pic>
          <p:nvPicPr>
            <p:cNvPr id="32794" name="Rectangle 2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95" name="Text Box 27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48" name="Rectangle 47"/>
          <p:cNvGrpSpPr>
            <a:grpSpLocks/>
          </p:cNvGrpSpPr>
          <p:nvPr/>
        </p:nvGrpSpPr>
        <p:grpSpPr bwMode="auto">
          <a:xfrm>
            <a:off x="4905375" y="4135438"/>
            <a:ext cx="1195388" cy="517525"/>
            <a:chOff x="8241" y="4593"/>
            <a:chExt cx="2008" cy="652"/>
          </a:xfrm>
        </p:grpSpPr>
        <p:pic>
          <p:nvPicPr>
            <p:cNvPr id="32797" name="Rectangle 47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98" name="Text Box 30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49" name="Rectangle 48"/>
          <p:cNvGrpSpPr>
            <a:grpSpLocks/>
          </p:cNvGrpSpPr>
          <p:nvPr/>
        </p:nvGrpSpPr>
        <p:grpSpPr bwMode="auto">
          <a:xfrm>
            <a:off x="4905375" y="3116263"/>
            <a:ext cx="681038" cy="1003300"/>
            <a:chOff x="8241" y="3310"/>
            <a:chExt cx="1144" cy="1263"/>
          </a:xfrm>
        </p:grpSpPr>
        <p:pic>
          <p:nvPicPr>
            <p:cNvPr id="32800" name="Rectangle 48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310"/>
              <a:ext cx="1144" cy="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801" name="Text Box 33"/>
            <p:cNvSpPr txBox="1">
              <a:spLocks noChangeArrowheads="1"/>
            </p:cNvSpPr>
            <p:nvPr/>
          </p:nvSpPr>
          <p:spPr bwMode="auto">
            <a:xfrm>
              <a:off x="8256" y="3323"/>
              <a:ext cx="1116" cy="1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50" name="Rectangle 49"/>
          <p:cNvGrpSpPr>
            <a:grpSpLocks/>
          </p:cNvGrpSpPr>
          <p:nvPr/>
        </p:nvGrpSpPr>
        <p:grpSpPr bwMode="auto">
          <a:xfrm>
            <a:off x="5570538" y="3119438"/>
            <a:ext cx="525462" cy="1000125"/>
            <a:chOff x="9358" y="3314"/>
            <a:chExt cx="883" cy="1259"/>
          </a:xfrm>
        </p:grpSpPr>
        <p:pic>
          <p:nvPicPr>
            <p:cNvPr id="32803" name="Rectangle 49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314"/>
              <a:ext cx="883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804" name="Text Box 36"/>
            <p:cNvSpPr txBox="1">
              <a:spLocks noChangeArrowheads="1"/>
            </p:cNvSpPr>
            <p:nvPr/>
          </p:nvSpPr>
          <p:spPr bwMode="auto">
            <a:xfrm>
              <a:off x="9372" y="3328"/>
              <a:ext cx="856" cy="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37" name="Rounded Rectangle 36"/>
          <p:cNvGrpSpPr>
            <a:grpSpLocks/>
          </p:cNvGrpSpPr>
          <p:nvPr/>
        </p:nvGrpSpPr>
        <p:grpSpPr bwMode="auto">
          <a:xfrm>
            <a:off x="603250" y="4000500"/>
            <a:ext cx="4364038" cy="825500"/>
            <a:chOff x="1014" y="4424"/>
            <a:chExt cx="7330" cy="1040"/>
          </a:xfrm>
        </p:grpSpPr>
        <p:pic>
          <p:nvPicPr>
            <p:cNvPr id="32806" name="Rounded Rectangle 36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" y="4424"/>
              <a:ext cx="7330" cy="1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807" name="Text Box 39"/>
            <p:cNvSpPr txBox="1">
              <a:spLocks noChangeArrowheads="1"/>
            </p:cNvSpPr>
            <p:nvPr/>
          </p:nvSpPr>
          <p:spPr bwMode="auto">
            <a:xfrm>
              <a:off x="1146" y="4554"/>
              <a:ext cx="7068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9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Spark Streaming </a:t>
            </a:r>
            <a:r>
              <a:rPr lang="en-US" altLang="zh-CN">
                <a:solidFill>
                  <a:srgbClr val="376092"/>
                </a:solidFill>
              </a:rPr>
              <a:t>[Alpha Release]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>
          <a:xfrm>
            <a:off x="295275" y="1231900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000"/>
              <a:t>Large scale streaming computation</a:t>
            </a:r>
          </a:p>
          <a:p>
            <a:pPr marL="774700" indent="-457200"/>
            <a:r>
              <a:rPr lang="en-US" altLang="zh-CN" sz="2000"/>
              <a:t>Ensure exactly one semantics</a:t>
            </a:r>
          </a:p>
          <a:p>
            <a:pPr marL="774700" indent="-457200"/>
            <a:r>
              <a:rPr lang="en-US" altLang="zh-CN" sz="2000"/>
              <a:t>Integrated with Spark </a:t>
            </a:r>
            <a:r>
              <a:rPr lang="en-US" altLang="zh-CN" sz="2000">
                <a:sym typeface="Wingdings" panose="05000000000000000000" pitchFamily="2" charset="2"/>
              </a:rPr>
              <a:t> unifies </a:t>
            </a:r>
            <a:r>
              <a:rPr lang="en-US" altLang="zh-CN" sz="2000" b="1" i="1">
                <a:solidFill>
                  <a:srgbClr val="FF0000"/>
                </a:solidFill>
                <a:sym typeface="Wingdings" panose="05000000000000000000" pitchFamily="2" charset="2"/>
              </a:rPr>
              <a:t>batch</a:t>
            </a:r>
            <a:r>
              <a:rPr lang="en-US" altLang="zh-CN" sz="2000">
                <a:sym typeface="Wingdings" panose="05000000000000000000" pitchFamily="2" charset="2"/>
              </a:rPr>
              <a:t>, </a:t>
            </a:r>
            <a:r>
              <a:rPr lang="en-US" altLang="zh-CN" sz="2000" b="1" i="1">
                <a:solidFill>
                  <a:srgbClr val="FF0000"/>
                </a:solidFill>
                <a:sym typeface="Wingdings" panose="05000000000000000000" pitchFamily="2" charset="2"/>
              </a:rPr>
              <a:t>interactive</a:t>
            </a:r>
            <a:r>
              <a:rPr lang="en-US" altLang="zh-CN" sz="2000">
                <a:sym typeface="Wingdings" panose="05000000000000000000" pitchFamily="2" charset="2"/>
              </a:rPr>
              <a:t>, and </a:t>
            </a:r>
            <a:r>
              <a:rPr lang="en-US" altLang="zh-CN" sz="2000" b="1" i="1">
                <a:solidFill>
                  <a:srgbClr val="FF0000"/>
                </a:solidFill>
                <a:sym typeface="Wingdings" panose="05000000000000000000" pitchFamily="2" charset="2"/>
              </a:rPr>
              <a:t>streaming</a:t>
            </a:r>
            <a:r>
              <a:rPr lang="en-US" altLang="zh-CN" sz="2000">
                <a:sym typeface="Wingdings" panose="05000000000000000000" pitchFamily="2" charset="2"/>
              </a:rPr>
              <a:t> computations!</a:t>
            </a:r>
            <a:endParaRPr lang="en-US" altLang="zh-CN" sz="2000"/>
          </a:p>
        </p:txBody>
      </p:sp>
      <p:grpSp>
        <p:nvGrpSpPr>
          <p:cNvPr id="17" name="Rectangle 16"/>
          <p:cNvGrpSpPr>
            <a:grpSpLocks/>
          </p:cNvGrpSpPr>
          <p:nvPr/>
        </p:nvGrpSpPr>
        <p:grpSpPr bwMode="auto">
          <a:xfrm>
            <a:off x="633413" y="4492625"/>
            <a:ext cx="6919912" cy="865188"/>
            <a:chOff x="1064" y="5407"/>
            <a:chExt cx="11623" cy="1090"/>
          </a:xfrm>
        </p:grpSpPr>
        <p:pic>
          <p:nvPicPr>
            <p:cNvPr id="35845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46" name="Text Box 6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HDFS</a:t>
              </a:r>
            </a:p>
          </p:txBody>
        </p:sp>
      </p:grp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47700" y="2740025"/>
            <a:ext cx="6877050" cy="1684338"/>
            <a:chOff x="1087" y="3199"/>
            <a:chExt cx="11554" cy="2123"/>
          </a:xfrm>
        </p:grpSpPr>
        <p:pic>
          <p:nvPicPr>
            <p:cNvPr id="35848" name="Rectangl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33413" y="5414963"/>
            <a:ext cx="6919912" cy="677862"/>
            <a:chOff x="1064" y="6570"/>
            <a:chExt cx="11623" cy="853"/>
          </a:xfrm>
        </p:grpSpPr>
        <p:pic>
          <p:nvPicPr>
            <p:cNvPr id="35851" name="Rectangl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52" name="Text Box 12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7019925" y="2816225"/>
            <a:ext cx="446088" cy="1535113"/>
            <a:chOff x="11793" y="3295"/>
            <a:chExt cx="748" cy="1935"/>
          </a:xfrm>
        </p:grpSpPr>
        <p:pic>
          <p:nvPicPr>
            <p:cNvPr id="35854" name="Rectangl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95"/>
              <a:ext cx="748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55" name="Text Box 15"/>
            <p:cNvSpPr txBox="1">
              <a:spLocks noChangeArrowheads="1"/>
            </p:cNvSpPr>
            <p:nvPr/>
          </p:nvSpPr>
          <p:spPr bwMode="auto">
            <a:xfrm>
              <a:off x="11808" y="3307"/>
              <a:ext cx="720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2375" y="5357813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72375" y="4564063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72375" y="3186113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38" name="Rectangle 37"/>
          <p:cNvGrpSpPr>
            <a:grpSpLocks/>
          </p:cNvGrpSpPr>
          <p:nvPr/>
        </p:nvGrpSpPr>
        <p:grpSpPr bwMode="auto">
          <a:xfrm>
            <a:off x="4905375" y="3846513"/>
            <a:ext cx="1195388" cy="517525"/>
            <a:chOff x="8241" y="4593"/>
            <a:chExt cx="2008" cy="652"/>
          </a:xfrm>
        </p:grpSpPr>
        <p:pic>
          <p:nvPicPr>
            <p:cNvPr id="35860" name="Rectangle 37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61" name="Text Box 21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39" name="Rectangle 38"/>
          <p:cNvGrpSpPr>
            <a:grpSpLocks/>
          </p:cNvGrpSpPr>
          <p:nvPr/>
        </p:nvGrpSpPr>
        <p:grpSpPr bwMode="auto">
          <a:xfrm>
            <a:off x="4905375" y="2827338"/>
            <a:ext cx="681038" cy="1003300"/>
            <a:chOff x="8241" y="3310"/>
            <a:chExt cx="1144" cy="1263"/>
          </a:xfrm>
        </p:grpSpPr>
        <p:pic>
          <p:nvPicPr>
            <p:cNvPr id="35863" name="Rectangle 38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310"/>
              <a:ext cx="1144" cy="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64" name="Text Box 24"/>
            <p:cNvSpPr txBox="1">
              <a:spLocks noChangeArrowheads="1"/>
            </p:cNvSpPr>
            <p:nvPr/>
          </p:nvSpPr>
          <p:spPr bwMode="auto">
            <a:xfrm>
              <a:off x="8256" y="3323"/>
              <a:ext cx="1116" cy="1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40" name="Rectangle 39"/>
          <p:cNvGrpSpPr>
            <a:grpSpLocks/>
          </p:cNvGrpSpPr>
          <p:nvPr/>
        </p:nvGrpSpPr>
        <p:grpSpPr bwMode="auto">
          <a:xfrm>
            <a:off x="5570538" y="2830513"/>
            <a:ext cx="525462" cy="1000125"/>
            <a:chOff x="9358" y="3314"/>
            <a:chExt cx="883" cy="1259"/>
          </a:xfrm>
        </p:grpSpPr>
        <p:pic>
          <p:nvPicPr>
            <p:cNvPr id="35866" name="Rectangle 39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314"/>
              <a:ext cx="883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67" name="Text Box 27"/>
            <p:cNvSpPr txBox="1">
              <a:spLocks noChangeArrowheads="1"/>
            </p:cNvSpPr>
            <p:nvPr/>
          </p:nvSpPr>
          <p:spPr bwMode="auto">
            <a:xfrm>
              <a:off x="9372" y="3328"/>
              <a:ext cx="856" cy="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6391275" y="2819400"/>
            <a:ext cx="652463" cy="1535113"/>
            <a:chOff x="10737" y="3299"/>
            <a:chExt cx="1094" cy="1935"/>
          </a:xfrm>
        </p:grpSpPr>
        <p:pic>
          <p:nvPicPr>
            <p:cNvPr id="35869" name="Rectangle 41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99"/>
              <a:ext cx="109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70" name="Text Box 30"/>
            <p:cNvSpPr txBox="1">
              <a:spLocks noChangeArrowheads="1"/>
            </p:cNvSpPr>
            <p:nvPr/>
          </p:nvSpPr>
          <p:spPr bwMode="auto">
            <a:xfrm>
              <a:off x="10752" y="3312"/>
              <a:ext cx="1064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23" name="TextBox 22"/>
          <p:cNvGrpSpPr>
            <a:grpSpLocks/>
          </p:cNvGrpSpPr>
          <p:nvPr/>
        </p:nvGrpSpPr>
        <p:grpSpPr bwMode="auto">
          <a:xfrm>
            <a:off x="6110288" y="3306763"/>
            <a:ext cx="296862" cy="368300"/>
            <a:chOff x="10264" y="3913"/>
            <a:chExt cx="500" cy="465"/>
          </a:xfrm>
        </p:grpSpPr>
        <p:pic>
          <p:nvPicPr>
            <p:cNvPr id="35872" name="TextBox 22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73" name="Text Box 33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24" name="Rectangle 23"/>
          <p:cNvGrpSpPr>
            <a:grpSpLocks/>
          </p:cNvGrpSpPr>
          <p:nvPr/>
        </p:nvGrpSpPr>
        <p:grpSpPr bwMode="auto">
          <a:xfrm>
            <a:off x="706438" y="3846513"/>
            <a:ext cx="4160837" cy="517525"/>
            <a:chOff x="1187" y="4593"/>
            <a:chExt cx="6988" cy="652"/>
          </a:xfrm>
        </p:grpSpPr>
        <p:pic>
          <p:nvPicPr>
            <p:cNvPr id="35875" name="Rectangle 23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76" name="Text Box 36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25" name="Rectangle 24"/>
          <p:cNvGrpSpPr>
            <a:grpSpLocks/>
          </p:cNvGrpSpPr>
          <p:nvPr/>
        </p:nvGrpSpPr>
        <p:grpSpPr bwMode="auto">
          <a:xfrm>
            <a:off x="706438" y="2779713"/>
            <a:ext cx="1189037" cy="1050925"/>
            <a:chOff x="1187" y="3249"/>
            <a:chExt cx="1996" cy="1324"/>
          </a:xfrm>
        </p:grpSpPr>
        <p:pic>
          <p:nvPicPr>
            <p:cNvPr id="35878" name="Rectangle 24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79" name="Text Box 39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26" name="Rounded Rectangle 25"/>
          <p:cNvGrpSpPr>
            <a:grpSpLocks/>
          </p:cNvGrpSpPr>
          <p:nvPr/>
        </p:nvGrpSpPr>
        <p:grpSpPr bwMode="auto">
          <a:xfrm>
            <a:off x="611188" y="2636838"/>
            <a:ext cx="1392237" cy="1358900"/>
            <a:chOff x="1014" y="3080"/>
            <a:chExt cx="2338" cy="1712"/>
          </a:xfrm>
        </p:grpSpPr>
        <p:pic>
          <p:nvPicPr>
            <p:cNvPr id="35881" name="Rounded Rectangle 25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" y="3080"/>
              <a:ext cx="2338" cy="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82" name="Text Box 42"/>
            <p:cNvSpPr txBox="1">
              <a:spLocks noChangeArrowheads="1"/>
            </p:cNvSpPr>
            <p:nvPr/>
          </p:nvSpPr>
          <p:spPr bwMode="auto">
            <a:xfrm>
              <a:off x="1179" y="3243"/>
              <a:ext cx="2010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4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8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Shark 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 Spark SQL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295275" y="1231900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200"/>
              <a:t>HIVE over Spark: SQL-like interface (supports Hive 0.9)</a:t>
            </a:r>
          </a:p>
          <a:p>
            <a:pPr marL="1219200" lvl="1" indent="-457200"/>
            <a:r>
              <a:rPr lang="en-US" altLang="zh-CN" sz="2200"/>
              <a:t>up to 100x faster for in-memory data, and 5-10x for disk</a:t>
            </a:r>
          </a:p>
          <a:p>
            <a:pPr marL="774700" indent="-457200"/>
            <a:r>
              <a:rPr lang="en-US" altLang="zh-CN" sz="2200"/>
              <a:t>In tests on hundreds node cluster at</a:t>
            </a:r>
          </a:p>
        </p:txBody>
      </p:sp>
      <p:grpSp>
        <p:nvGrpSpPr>
          <p:cNvPr id="17" name="Rectangle 16"/>
          <p:cNvGrpSpPr>
            <a:grpSpLocks/>
          </p:cNvGrpSpPr>
          <p:nvPr/>
        </p:nvGrpSpPr>
        <p:grpSpPr bwMode="auto">
          <a:xfrm>
            <a:off x="663575" y="4492625"/>
            <a:ext cx="6919913" cy="865188"/>
            <a:chOff x="1064" y="5407"/>
            <a:chExt cx="11623" cy="1090"/>
          </a:xfrm>
        </p:grpSpPr>
        <p:pic>
          <p:nvPicPr>
            <p:cNvPr id="37893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4" name="Text Box 6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HDFS</a:t>
              </a:r>
            </a:p>
          </p:txBody>
        </p:sp>
      </p:grp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77863" y="2740025"/>
            <a:ext cx="6877050" cy="1684338"/>
            <a:chOff x="1087" y="3199"/>
            <a:chExt cx="11554" cy="2123"/>
          </a:xfrm>
        </p:grpSpPr>
        <p:pic>
          <p:nvPicPr>
            <p:cNvPr id="37896" name="Rectangl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7" name="Text Box 9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63575" y="5414963"/>
            <a:ext cx="6919913" cy="677862"/>
            <a:chOff x="1064" y="6570"/>
            <a:chExt cx="11623" cy="853"/>
          </a:xfrm>
        </p:grpSpPr>
        <p:pic>
          <p:nvPicPr>
            <p:cNvPr id="37899" name="Rectangl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7050088" y="2816225"/>
            <a:ext cx="446087" cy="1535113"/>
            <a:chOff x="11793" y="3295"/>
            <a:chExt cx="748" cy="1935"/>
          </a:xfrm>
        </p:grpSpPr>
        <p:pic>
          <p:nvPicPr>
            <p:cNvPr id="37902" name="Rectangl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95"/>
              <a:ext cx="748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03" name="Text Box 15"/>
            <p:cNvSpPr txBox="1">
              <a:spLocks noChangeArrowheads="1"/>
            </p:cNvSpPr>
            <p:nvPr/>
          </p:nvSpPr>
          <p:spPr bwMode="auto">
            <a:xfrm>
              <a:off x="11808" y="3307"/>
              <a:ext cx="720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602538" y="5357813"/>
            <a:ext cx="100171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602538" y="4564063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602538" y="3186113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6421438" y="2819400"/>
            <a:ext cx="652462" cy="1535113"/>
            <a:chOff x="10737" y="3299"/>
            <a:chExt cx="1094" cy="1935"/>
          </a:xfrm>
        </p:grpSpPr>
        <p:pic>
          <p:nvPicPr>
            <p:cNvPr id="37908" name="Rectangle 4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99"/>
              <a:ext cx="109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09" name="Text Box 21"/>
            <p:cNvSpPr txBox="1">
              <a:spLocks noChangeArrowheads="1"/>
            </p:cNvSpPr>
            <p:nvPr/>
          </p:nvSpPr>
          <p:spPr bwMode="auto">
            <a:xfrm>
              <a:off x="10752" y="3312"/>
              <a:ext cx="1064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23" name="TextBox 22"/>
          <p:cNvGrpSpPr>
            <a:grpSpLocks/>
          </p:cNvGrpSpPr>
          <p:nvPr/>
        </p:nvGrpSpPr>
        <p:grpSpPr bwMode="auto">
          <a:xfrm>
            <a:off x="6140450" y="3306763"/>
            <a:ext cx="296863" cy="368300"/>
            <a:chOff x="10264" y="3913"/>
            <a:chExt cx="500" cy="465"/>
          </a:xfrm>
        </p:grpSpPr>
        <p:pic>
          <p:nvPicPr>
            <p:cNvPr id="37911" name="TextBox 2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12" name="Text Box 24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24" name="Rectangle 23"/>
          <p:cNvGrpSpPr>
            <a:grpSpLocks/>
          </p:cNvGrpSpPr>
          <p:nvPr/>
        </p:nvGrpSpPr>
        <p:grpSpPr bwMode="auto">
          <a:xfrm>
            <a:off x="736600" y="3846513"/>
            <a:ext cx="4160838" cy="517525"/>
            <a:chOff x="1187" y="4593"/>
            <a:chExt cx="6988" cy="652"/>
          </a:xfrm>
        </p:grpSpPr>
        <p:pic>
          <p:nvPicPr>
            <p:cNvPr id="37914" name="Rectangle 2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15" name="Text Box 27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25" name="Rectangle 24"/>
          <p:cNvGrpSpPr>
            <a:grpSpLocks/>
          </p:cNvGrpSpPr>
          <p:nvPr/>
        </p:nvGrpSpPr>
        <p:grpSpPr bwMode="auto">
          <a:xfrm>
            <a:off x="736600" y="2779713"/>
            <a:ext cx="1189038" cy="1050925"/>
            <a:chOff x="1187" y="3249"/>
            <a:chExt cx="1996" cy="1324"/>
          </a:xfrm>
        </p:grpSpPr>
        <p:pic>
          <p:nvPicPr>
            <p:cNvPr id="37917" name="Rectangle 2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18" name="Text Box 30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20" name="Rectangle 19"/>
          <p:cNvGrpSpPr>
            <a:grpSpLocks/>
          </p:cNvGrpSpPr>
          <p:nvPr/>
        </p:nvGrpSpPr>
        <p:grpSpPr bwMode="auto">
          <a:xfrm>
            <a:off x="3937000" y="3313113"/>
            <a:ext cx="960438" cy="517525"/>
            <a:chOff x="6563" y="3921"/>
            <a:chExt cx="1612" cy="652"/>
          </a:xfrm>
        </p:grpSpPr>
        <p:pic>
          <p:nvPicPr>
            <p:cNvPr id="37920" name="Rectangle 19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21" name="Text Box 33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21" name="Rectangle 20"/>
          <p:cNvGrpSpPr>
            <a:grpSpLocks/>
          </p:cNvGrpSpPr>
          <p:nvPr/>
        </p:nvGrpSpPr>
        <p:grpSpPr bwMode="auto">
          <a:xfrm>
            <a:off x="4935538" y="3846513"/>
            <a:ext cx="1195387" cy="517525"/>
            <a:chOff x="8241" y="4593"/>
            <a:chExt cx="2008" cy="652"/>
          </a:xfrm>
        </p:grpSpPr>
        <p:pic>
          <p:nvPicPr>
            <p:cNvPr id="37923" name="Rectangle 20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24" name="Text Box 36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22" name="Rectangle 21"/>
          <p:cNvGrpSpPr>
            <a:grpSpLocks/>
          </p:cNvGrpSpPr>
          <p:nvPr/>
        </p:nvGrpSpPr>
        <p:grpSpPr bwMode="auto">
          <a:xfrm>
            <a:off x="4935538" y="2827338"/>
            <a:ext cx="681037" cy="1003300"/>
            <a:chOff x="8241" y="3310"/>
            <a:chExt cx="1144" cy="1263"/>
          </a:xfrm>
        </p:grpSpPr>
        <p:pic>
          <p:nvPicPr>
            <p:cNvPr id="37926" name="Rectangle 2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310"/>
              <a:ext cx="1144" cy="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27" name="Text Box 39"/>
            <p:cNvSpPr txBox="1">
              <a:spLocks noChangeArrowheads="1"/>
            </p:cNvSpPr>
            <p:nvPr/>
          </p:nvSpPr>
          <p:spPr bwMode="auto">
            <a:xfrm>
              <a:off x="8256" y="3323"/>
              <a:ext cx="1116" cy="1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28" name="Rectangle 27"/>
          <p:cNvGrpSpPr>
            <a:grpSpLocks/>
          </p:cNvGrpSpPr>
          <p:nvPr/>
        </p:nvGrpSpPr>
        <p:grpSpPr bwMode="auto">
          <a:xfrm>
            <a:off x="5600700" y="2830513"/>
            <a:ext cx="525463" cy="1000125"/>
            <a:chOff x="9358" y="3314"/>
            <a:chExt cx="883" cy="1259"/>
          </a:xfrm>
        </p:grpSpPr>
        <p:pic>
          <p:nvPicPr>
            <p:cNvPr id="37929" name="Rectangle 27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314"/>
              <a:ext cx="883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30" name="Text Box 42"/>
            <p:cNvSpPr txBox="1">
              <a:spLocks noChangeArrowheads="1"/>
            </p:cNvSpPr>
            <p:nvPr/>
          </p:nvSpPr>
          <p:spPr bwMode="auto">
            <a:xfrm>
              <a:off x="9372" y="3328"/>
              <a:ext cx="856" cy="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26" name="Rounded Rectangle 25"/>
          <p:cNvGrpSpPr>
            <a:grpSpLocks/>
          </p:cNvGrpSpPr>
          <p:nvPr/>
        </p:nvGrpSpPr>
        <p:grpSpPr bwMode="auto">
          <a:xfrm>
            <a:off x="3833813" y="3178175"/>
            <a:ext cx="1163637" cy="788988"/>
            <a:chOff x="6390" y="3752"/>
            <a:chExt cx="1954" cy="994"/>
          </a:xfrm>
        </p:grpSpPr>
        <p:pic>
          <p:nvPicPr>
            <p:cNvPr id="37932" name="Rounded Rectangle 25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3752"/>
              <a:ext cx="1954" cy="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33" name="Text Box 45"/>
            <p:cNvSpPr txBox="1">
              <a:spLocks noChangeArrowheads="1"/>
            </p:cNvSpPr>
            <p:nvPr/>
          </p:nvSpPr>
          <p:spPr bwMode="auto">
            <a:xfrm>
              <a:off x="6520" y="3880"/>
              <a:ext cx="1696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  <p:pic>
        <p:nvPicPr>
          <p:cNvPr id="37934" name="Picture 31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557338"/>
            <a:ext cx="102711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6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Tachyon</a:t>
            </a:r>
            <a:endParaRPr lang="en-US" altLang="zh-CN">
              <a:solidFill>
                <a:srgbClr val="B9CDE5"/>
              </a:solidFill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idx="4294967295"/>
          </p:nvPr>
        </p:nvSpPr>
        <p:spPr>
          <a:xfrm>
            <a:off x="295275" y="1160463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500"/>
              <a:t>High-throughput, fault-tolerant in-memory storage</a:t>
            </a:r>
          </a:p>
          <a:p>
            <a:pPr marL="774700" indent="-457200">
              <a:lnSpc>
                <a:spcPct val="110000"/>
              </a:lnSpc>
            </a:pPr>
            <a:r>
              <a:rPr lang="en-US" altLang="zh-CN" sz="2500"/>
              <a:t>Interface compatible to HDFS</a:t>
            </a:r>
          </a:p>
          <a:p>
            <a:pPr marL="774700" indent="-457200">
              <a:lnSpc>
                <a:spcPct val="110000"/>
              </a:lnSpc>
            </a:pPr>
            <a:r>
              <a:rPr lang="en-US" altLang="zh-CN" sz="2500"/>
              <a:t>Support for Spark and Hadoop</a:t>
            </a:r>
          </a:p>
        </p:txBody>
      </p:sp>
      <p:grpSp>
        <p:nvGrpSpPr>
          <p:cNvPr id="17" name="Rectangle 16"/>
          <p:cNvGrpSpPr>
            <a:grpSpLocks/>
          </p:cNvGrpSpPr>
          <p:nvPr/>
        </p:nvGrpSpPr>
        <p:grpSpPr bwMode="auto">
          <a:xfrm>
            <a:off x="633413" y="4421188"/>
            <a:ext cx="6919912" cy="865187"/>
            <a:chOff x="1064" y="5407"/>
            <a:chExt cx="11623" cy="1090"/>
          </a:xfrm>
        </p:grpSpPr>
        <p:pic>
          <p:nvPicPr>
            <p:cNvPr id="41989" name="Rectangle 1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990" name="Text Box 6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47700" y="2668588"/>
            <a:ext cx="6877050" cy="1684337"/>
            <a:chOff x="1087" y="3199"/>
            <a:chExt cx="11554" cy="2123"/>
          </a:xfrm>
        </p:grpSpPr>
        <p:pic>
          <p:nvPicPr>
            <p:cNvPr id="41992" name="Rectangl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993" name="Text Box 9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33413" y="5343525"/>
            <a:ext cx="6919912" cy="677863"/>
            <a:chOff x="1064" y="6570"/>
            <a:chExt cx="11623" cy="853"/>
          </a:xfrm>
        </p:grpSpPr>
        <p:pic>
          <p:nvPicPr>
            <p:cNvPr id="41995" name="Rectangle 2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996" name="Text Box 12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7019925" y="2744788"/>
            <a:ext cx="446088" cy="1535112"/>
            <a:chOff x="11793" y="3295"/>
            <a:chExt cx="748" cy="1935"/>
          </a:xfrm>
        </p:grpSpPr>
        <p:pic>
          <p:nvPicPr>
            <p:cNvPr id="41998" name="Rectangl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95"/>
              <a:ext cx="748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999" name="Text Box 15"/>
            <p:cNvSpPr txBox="1">
              <a:spLocks noChangeArrowheads="1"/>
            </p:cNvSpPr>
            <p:nvPr/>
          </p:nvSpPr>
          <p:spPr bwMode="auto">
            <a:xfrm>
              <a:off x="11808" y="3307"/>
              <a:ext cx="720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2375" y="5286375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72375" y="4492625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72375" y="3114675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38" name="Rectangle 37"/>
          <p:cNvGrpSpPr>
            <a:grpSpLocks/>
          </p:cNvGrpSpPr>
          <p:nvPr/>
        </p:nvGrpSpPr>
        <p:grpSpPr bwMode="auto">
          <a:xfrm>
            <a:off x="4905375" y="3738563"/>
            <a:ext cx="1195388" cy="554037"/>
            <a:chOff x="8241" y="4547"/>
            <a:chExt cx="2008" cy="698"/>
          </a:xfrm>
        </p:grpSpPr>
        <p:pic>
          <p:nvPicPr>
            <p:cNvPr id="42004" name="Rectangle 37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47"/>
              <a:ext cx="2008" cy="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05" name="Text Box 21"/>
            <p:cNvSpPr txBox="1">
              <a:spLocks noChangeArrowheads="1"/>
            </p:cNvSpPr>
            <p:nvPr/>
          </p:nvSpPr>
          <p:spPr bwMode="auto">
            <a:xfrm>
              <a:off x="8256" y="4560"/>
              <a:ext cx="198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39" name="Rectangle 38"/>
          <p:cNvGrpSpPr>
            <a:grpSpLocks/>
          </p:cNvGrpSpPr>
          <p:nvPr/>
        </p:nvGrpSpPr>
        <p:grpSpPr bwMode="auto">
          <a:xfrm>
            <a:off x="4905375" y="2755900"/>
            <a:ext cx="681038" cy="966788"/>
            <a:chOff x="8241" y="3310"/>
            <a:chExt cx="1144" cy="1217"/>
          </a:xfrm>
        </p:grpSpPr>
        <p:pic>
          <p:nvPicPr>
            <p:cNvPr id="42007" name="Rectangle 38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310"/>
              <a:ext cx="1144" cy="1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08" name="Text Box 24"/>
            <p:cNvSpPr txBox="1">
              <a:spLocks noChangeArrowheads="1"/>
            </p:cNvSpPr>
            <p:nvPr/>
          </p:nvSpPr>
          <p:spPr bwMode="auto">
            <a:xfrm>
              <a:off x="8256" y="3323"/>
              <a:ext cx="1116" cy="1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40" name="Rectangle 39"/>
          <p:cNvGrpSpPr>
            <a:grpSpLocks/>
          </p:cNvGrpSpPr>
          <p:nvPr/>
        </p:nvGrpSpPr>
        <p:grpSpPr bwMode="auto">
          <a:xfrm>
            <a:off x="5570538" y="2759075"/>
            <a:ext cx="525462" cy="963613"/>
            <a:chOff x="9358" y="3314"/>
            <a:chExt cx="883" cy="1213"/>
          </a:xfrm>
        </p:grpSpPr>
        <p:pic>
          <p:nvPicPr>
            <p:cNvPr id="42010" name="Rectangle 39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314"/>
              <a:ext cx="883" cy="1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11" name="Text Box 27"/>
            <p:cNvSpPr txBox="1">
              <a:spLocks noChangeArrowheads="1"/>
            </p:cNvSpPr>
            <p:nvPr/>
          </p:nvSpPr>
          <p:spPr bwMode="auto">
            <a:xfrm>
              <a:off x="9372" y="3328"/>
              <a:ext cx="856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6391275" y="2747963"/>
            <a:ext cx="652463" cy="1535112"/>
            <a:chOff x="10737" y="3299"/>
            <a:chExt cx="1094" cy="1935"/>
          </a:xfrm>
        </p:grpSpPr>
        <p:pic>
          <p:nvPicPr>
            <p:cNvPr id="42013" name="Rectangle 41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99"/>
              <a:ext cx="1094" cy="1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14" name="Text Box 30"/>
            <p:cNvSpPr txBox="1">
              <a:spLocks noChangeArrowheads="1"/>
            </p:cNvSpPr>
            <p:nvPr/>
          </p:nvSpPr>
          <p:spPr bwMode="auto">
            <a:xfrm>
              <a:off x="10752" y="3312"/>
              <a:ext cx="1064" cy="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23" name="TextBox 22"/>
          <p:cNvGrpSpPr>
            <a:grpSpLocks/>
          </p:cNvGrpSpPr>
          <p:nvPr/>
        </p:nvGrpSpPr>
        <p:grpSpPr bwMode="auto">
          <a:xfrm>
            <a:off x="6110288" y="3235325"/>
            <a:ext cx="296862" cy="368300"/>
            <a:chOff x="10264" y="3913"/>
            <a:chExt cx="500" cy="465"/>
          </a:xfrm>
        </p:grpSpPr>
        <p:pic>
          <p:nvPicPr>
            <p:cNvPr id="42016" name="TextBox 22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17" name="Text Box 33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24" name="Rectangle 23"/>
          <p:cNvGrpSpPr>
            <a:grpSpLocks/>
          </p:cNvGrpSpPr>
          <p:nvPr/>
        </p:nvGrpSpPr>
        <p:grpSpPr bwMode="auto">
          <a:xfrm>
            <a:off x="706438" y="3775075"/>
            <a:ext cx="4160837" cy="517525"/>
            <a:chOff x="1187" y="4593"/>
            <a:chExt cx="6988" cy="652"/>
          </a:xfrm>
        </p:grpSpPr>
        <p:pic>
          <p:nvPicPr>
            <p:cNvPr id="42019" name="Rectangle 23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20" name="Text Box 36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25" name="Rectangle 24"/>
          <p:cNvGrpSpPr>
            <a:grpSpLocks/>
          </p:cNvGrpSpPr>
          <p:nvPr/>
        </p:nvGrpSpPr>
        <p:grpSpPr bwMode="auto">
          <a:xfrm>
            <a:off x="706438" y="2708275"/>
            <a:ext cx="1189037" cy="1050925"/>
            <a:chOff x="1187" y="3249"/>
            <a:chExt cx="1996" cy="1324"/>
          </a:xfrm>
        </p:grpSpPr>
        <p:pic>
          <p:nvPicPr>
            <p:cNvPr id="42022" name="Rectangle 24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23" name="Text Box 39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28" name="Rectangle 27"/>
          <p:cNvGrpSpPr>
            <a:grpSpLocks/>
          </p:cNvGrpSpPr>
          <p:nvPr/>
        </p:nvGrpSpPr>
        <p:grpSpPr bwMode="auto">
          <a:xfrm>
            <a:off x="3906838" y="3241675"/>
            <a:ext cx="960437" cy="517525"/>
            <a:chOff x="6563" y="3921"/>
            <a:chExt cx="1612" cy="652"/>
          </a:xfrm>
        </p:grpSpPr>
        <p:pic>
          <p:nvPicPr>
            <p:cNvPr id="42025" name="Rectangle 27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26" name="Text Box 42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32" name="Rectangle 31"/>
          <p:cNvGrpSpPr>
            <a:grpSpLocks/>
          </p:cNvGrpSpPr>
          <p:nvPr/>
        </p:nvGrpSpPr>
        <p:grpSpPr bwMode="auto">
          <a:xfrm>
            <a:off x="706438" y="4460875"/>
            <a:ext cx="4702175" cy="517525"/>
            <a:chOff x="1187" y="5457"/>
            <a:chExt cx="7898" cy="652"/>
          </a:xfrm>
        </p:grpSpPr>
        <p:pic>
          <p:nvPicPr>
            <p:cNvPr id="42028" name="Rectangle 31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29" name="Text Box 45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37" name="Rounded Rectangle 36"/>
          <p:cNvGrpSpPr>
            <a:grpSpLocks/>
          </p:cNvGrpSpPr>
          <p:nvPr/>
        </p:nvGrpSpPr>
        <p:grpSpPr bwMode="auto">
          <a:xfrm>
            <a:off x="603250" y="4325938"/>
            <a:ext cx="4908550" cy="788987"/>
            <a:chOff x="1014" y="5288"/>
            <a:chExt cx="8244" cy="994"/>
          </a:xfrm>
        </p:grpSpPr>
        <p:pic>
          <p:nvPicPr>
            <p:cNvPr id="42031" name="Rounded Rectangle 36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" y="5288"/>
              <a:ext cx="8244" cy="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032" name="Text Box 48"/>
            <p:cNvSpPr txBox="1">
              <a:spLocks noChangeArrowheads="1"/>
            </p:cNvSpPr>
            <p:nvPr/>
          </p:nvSpPr>
          <p:spPr bwMode="auto">
            <a:xfrm>
              <a:off x="1144" y="5416"/>
              <a:ext cx="7984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42033" name="TextBox 1"/>
          <p:cNvSpPr txBox="1">
            <a:spLocks noChangeArrowheads="1"/>
          </p:cNvSpPr>
          <p:nvPr/>
        </p:nvSpPr>
        <p:spPr bwMode="auto">
          <a:xfrm>
            <a:off x="44450" y="5602288"/>
            <a:ext cx="76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BlinkDB</a:t>
            </a:r>
            <a:endParaRPr lang="en-US" altLang="zh-CN">
              <a:solidFill>
                <a:srgbClr val="B9CDE5"/>
              </a:solidFill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209550" y="1301750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000"/>
              <a:t>Large scale approximate query engine</a:t>
            </a:r>
          </a:p>
          <a:p>
            <a:pPr marL="774700" indent="-457200"/>
            <a:r>
              <a:rPr lang="en-US" altLang="zh-CN" sz="2000"/>
              <a:t>Allow users to specify </a:t>
            </a:r>
            <a:r>
              <a:rPr lang="en-US" altLang="zh-CN" sz="2000" b="1">
                <a:solidFill>
                  <a:srgbClr val="FF0000"/>
                </a:solidFill>
              </a:rPr>
              <a:t>error</a:t>
            </a:r>
            <a:r>
              <a:rPr lang="en-US" altLang="zh-CN" sz="2000"/>
              <a:t> or </a:t>
            </a:r>
            <a:r>
              <a:rPr lang="en-US" altLang="zh-CN" sz="2000" b="1">
                <a:solidFill>
                  <a:srgbClr val="FF0000"/>
                </a:solidFill>
              </a:rPr>
              <a:t>time</a:t>
            </a:r>
            <a:r>
              <a:rPr lang="en-US" altLang="zh-CN" sz="2000"/>
              <a:t> bounds</a:t>
            </a:r>
          </a:p>
          <a:p>
            <a:pPr marL="774700" indent="-457200"/>
            <a:r>
              <a:rPr lang="en-US" altLang="zh-CN" sz="2000"/>
              <a:t>Preliminary prototype starting being tested at Facebook</a:t>
            </a:r>
          </a:p>
          <a:p>
            <a:pPr marL="774700" indent="-457200"/>
            <a:endParaRPr lang="en-US" altLang="zh-CN" sz="2000"/>
          </a:p>
        </p:txBody>
      </p:sp>
      <p:grpSp>
        <p:nvGrpSpPr>
          <p:cNvPr id="18" name="Rectangle 17"/>
          <p:cNvGrpSpPr>
            <a:grpSpLocks/>
          </p:cNvGrpSpPr>
          <p:nvPr/>
        </p:nvGrpSpPr>
        <p:grpSpPr bwMode="auto">
          <a:xfrm>
            <a:off x="647700" y="2813050"/>
            <a:ext cx="6877050" cy="1684338"/>
            <a:chOff x="1087" y="3199"/>
            <a:chExt cx="11554" cy="2123"/>
          </a:xfrm>
        </p:grpSpPr>
        <p:pic>
          <p:nvPicPr>
            <p:cNvPr id="44037" name="Rectangle 1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38" name="Text Box 6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27" name="Rectangle 26"/>
          <p:cNvGrpSpPr>
            <a:grpSpLocks/>
          </p:cNvGrpSpPr>
          <p:nvPr/>
        </p:nvGrpSpPr>
        <p:grpSpPr bwMode="auto">
          <a:xfrm>
            <a:off x="633413" y="5487988"/>
            <a:ext cx="6919912" cy="677862"/>
            <a:chOff x="1064" y="6570"/>
            <a:chExt cx="11623" cy="853"/>
          </a:xfrm>
        </p:grpSpPr>
        <p:pic>
          <p:nvPicPr>
            <p:cNvPr id="44040" name="Rectangle 2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41" name="Text Box 9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31" name="Rectangle 30"/>
          <p:cNvGrpSpPr>
            <a:grpSpLocks/>
          </p:cNvGrpSpPr>
          <p:nvPr/>
        </p:nvGrpSpPr>
        <p:grpSpPr bwMode="auto">
          <a:xfrm>
            <a:off x="7019925" y="2852738"/>
            <a:ext cx="446088" cy="1571625"/>
            <a:chOff x="11793" y="3249"/>
            <a:chExt cx="748" cy="1981"/>
          </a:xfrm>
        </p:grpSpPr>
        <p:pic>
          <p:nvPicPr>
            <p:cNvPr id="44043" name="Rectangle 3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49"/>
              <a:ext cx="748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44" name="Text Box 12"/>
            <p:cNvSpPr txBox="1">
              <a:spLocks noChangeArrowheads="1"/>
            </p:cNvSpPr>
            <p:nvPr/>
          </p:nvSpPr>
          <p:spPr bwMode="auto">
            <a:xfrm>
              <a:off x="11808" y="3264"/>
              <a:ext cx="720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2375" y="5430838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72375" y="3259138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42" name="Rectangle 41"/>
          <p:cNvGrpSpPr>
            <a:grpSpLocks/>
          </p:cNvGrpSpPr>
          <p:nvPr/>
        </p:nvGrpSpPr>
        <p:grpSpPr bwMode="auto">
          <a:xfrm>
            <a:off x="6391275" y="2852738"/>
            <a:ext cx="652463" cy="1574800"/>
            <a:chOff x="10737" y="3249"/>
            <a:chExt cx="1094" cy="1985"/>
          </a:xfrm>
        </p:grpSpPr>
        <p:pic>
          <p:nvPicPr>
            <p:cNvPr id="44048" name="Rectangle 4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49"/>
              <a:ext cx="1094" cy="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49" name="Text Box 17"/>
            <p:cNvSpPr txBox="1">
              <a:spLocks noChangeArrowheads="1"/>
            </p:cNvSpPr>
            <p:nvPr/>
          </p:nvSpPr>
          <p:spPr bwMode="auto">
            <a:xfrm>
              <a:off x="10752" y="3264"/>
              <a:ext cx="1064" cy="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23" name="TextBox 22"/>
          <p:cNvGrpSpPr>
            <a:grpSpLocks/>
          </p:cNvGrpSpPr>
          <p:nvPr/>
        </p:nvGrpSpPr>
        <p:grpSpPr bwMode="auto">
          <a:xfrm>
            <a:off x="6110288" y="3379788"/>
            <a:ext cx="296862" cy="368300"/>
            <a:chOff x="10264" y="3913"/>
            <a:chExt cx="500" cy="465"/>
          </a:xfrm>
        </p:grpSpPr>
        <p:pic>
          <p:nvPicPr>
            <p:cNvPr id="44051" name="TextBox 2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52" name="Text Box 20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24" name="Rectangle 23"/>
          <p:cNvGrpSpPr>
            <a:grpSpLocks/>
          </p:cNvGrpSpPr>
          <p:nvPr/>
        </p:nvGrpSpPr>
        <p:grpSpPr bwMode="auto">
          <a:xfrm>
            <a:off x="706438" y="3919538"/>
            <a:ext cx="4160837" cy="517525"/>
            <a:chOff x="1187" y="4593"/>
            <a:chExt cx="6988" cy="652"/>
          </a:xfrm>
        </p:grpSpPr>
        <p:pic>
          <p:nvPicPr>
            <p:cNvPr id="44054" name="Rectangle 2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55" name="Text Box 23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25" name="Rectangle 24"/>
          <p:cNvGrpSpPr>
            <a:grpSpLocks/>
          </p:cNvGrpSpPr>
          <p:nvPr/>
        </p:nvGrpSpPr>
        <p:grpSpPr bwMode="auto">
          <a:xfrm>
            <a:off x="706438" y="2852738"/>
            <a:ext cx="1189037" cy="1050925"/>
            <a:chOff x="1187" y="3249"/>
            <a:chExt cx="1996" cy="1324"/>
          </a:xfrm>
        </p:grpSpPr>
        <p:pic>
          <p:nvPicPr>
            <p:cNvPr id="44057" name="Rectangle 2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58" name="Text Box 26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28" name="Rectangle 27"/>
          <p:cNvGrpSpPr>
            <a:grpSpLocks/>
          </p:cNvGrpSpPr>
          <p:nvPr/>
        </p:nvGrpSpPr>
        <p:grpSpPr bwMode="auto">
          <a:xfrm>
            <a:off x="3906838" y="3386138"/>
            <a:ext cx="960437" cy="517525"/>
            <a:chOff x="6563" y="3921"/>
            <a:chExt cx="1612" cy="652"/>
          </a:xfrm>
        </p:grpSpPr>
        <p:pic>
          <p:nvPicPr>
            <p:cNvPr id="44060" name="Rectangle 27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61" name="Text Box 29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29" name="Rectangle 28"/>
          <p:cNvGrpSpPr>
            <a:grpSpLocks/>
          </p:cNvGrpSpPr>
          <p:nvPr/>
        </p:nvGrpSpPr>
        <p:grpSpPr bwMode="auto">
          <a:xfrm>
            <a:off x="3906838" y="2852738"/>
            <a:ext cx="1646237" cy="517525"/>
            <a:chOff x="6563" y="3249"/>
            <a:chExt cx="2764" cy="652"/>
          </a:xfrm>
        </p:grpSpPr>
        <p:pic>
          <p:nvPicPr>
            <p:cNvPr id="44063" name="Rectangle 28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249"/>
              <a:ext cx="276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64" name="Text Box 32"/>
            <p:cNvSpPr txBox="1">
              <a:spLocks noChangeArrowheads="1"/>
            </p:cNvSpPr>
            <p:nvPr/>
          </p:nvSpPr>
          <p:spPr bwMode="auto">
            <a:xfrm>
              <a:off x="6576" y="3264"/>
              <a:ext cx="273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BlinkDB</a:t>
              </a:r>
            </a:p>
          </p:txBody>
        </p:sp>
      </p:grpSp>
      <p:grpSp>
        <p:nvGrpSpPr>
          <p:cNvPr id="26" name="Rectangle 25"/>
          <p:cNvGrpSpPr>
            <a:grpSpLocks/>
          </p:cNvGrpSpPr>
          <p:nvPr/>
        </p:nvGrpSpPr>
        <p:grpSpPr bwMode="auto">
          <a:xfrm>
            <a:off x="633413" y="4565650"/>
            <a:ext cx="6919912" cy="865188"/>
            <a:chOff x="1064" y="5407"/>
            <a:chExt cx="11623" cy="1090"/>
          </a:xfrm>
        </p:grpSpPr>
        <p:pic>
          <p:nvPicPr>
            <p:cNvPr id="44066" name="Rectangle 25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67" name="Text Box 35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572375" y="4637088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grpSp>
        <p:nvGrpSpPr>
          <p:cNvPr id="41" name="Rectangle 40"/>
          <p:cNvGrpSpPr>
            <a:grpSpLocks/>
          </p:cNvGrpSpPr>
          <p:nvPr/>
        </p:nvGrpSpPr>
        <p:grpSpPr bwMode="auto">
          <a:xfrm>
            <a:off x="706438" y="4605338"/>
            <a:ext cx="4702175" cy="517525"/>
            <a:chOff x="1187" y="5457"/>
            <a:chExt cx="7898" cy="652"/>
          </a:xfrm>
        </p:grpSpPr>
        <p:pic>
          <p:nvPicPr>
            <p:cNvPr id="44070" name="Rectangle 40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45" name="Rectangle 44"/>
          <p:cNvGrpSpPr>
            <a:grpSpLocks/>
          </p:cNvGrpSpPr>
          <p:nvPr/>
        </p:nvGrpSpPr>
        <p:grpSpPr bwMode="auto">
          <a:xfrm>
            <a:off x="4905375" y="3919538"/>
            <a:ext cx="1195388" cy="517525"/>
            <a:chOff x="8241" y="4593"/>
            <a:chExt cx="2008" cy="652"/>
          </a:xfrm>
        </p:grpSpPr>
        <p:pic>
          <p:nvPicPr>
            <p:cNvPr id="44073" name="Rectangle 44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74" name="Text Box 42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48" name="Rectangle 47"/>
          <p:cNvGrpSpPr>
            <a:grpSpLocks/>
          </p:cNvGrpSpPr>
          <p:nvPr/>
        </p:nvGrpSpPr>
        <p:grpSpPr bwMode="auto">
          <a:xfrm>
            <a:off x="5570538" y="2852738"/>
            <a:ext cx="525462" cy="1050925"/>
            <a:chOff x="9358" y="3249"/>
            <a:chExt cx="883" cy="1324"/>
          </a:xfrm>
        </p:grpSpPr>
        <p:pic>
          <p:nvPicPr>
            <p:cNvPr id="44076" name="Rectangle 47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249"/>
              <a:ext cx="88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77" name="Text Box 45"/>
            <p:cNvSpPr txBox="1">
              <a:spLocks noChangeArrowheads="1"/>
            </p:cNvSpPr>
            <p:nvPr/>
          </p:nvSpPr>
          <p:spPr bwMode="auto">
            <a:xfrm>
              <a:off x="9372" y="3264"/>
              <a:ext cx="85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49" name="Rectangle 48"/>
          <p:cNvGrpSpPr>
            <a:grpSpLocks/>
          </p:cNvGrpSpPr>
          <p:nvPr/>
        </p:nvGrpSpPr>
        <p:grpSpPr bwMode="auto">
          <a:xfrm>
            <a:off x="4905375" y="3386138"/>
            <a:ext cx="681038" cy="517525"/>
            <a:chOff x="8241" y="3921"/>
            <a:chExt cx="1144" cy="652"/>
          </a:xfrm>
        </p:grpSpPr>
        <p:pic>
          <p:nvPicPr>
            <p:cNvPr id="44079" name="Rectangle 48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921"/>
              <a:ext cx="114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80" name="Text Box 48"/>
            <p:cNvSpPr txBox="1">
              <a:spLocks noChangeArrowheads="1"/>
            </p:cNvSpPr>
            <p:nvPr/>
          </p:nvSpPr>
          <p:spPr bwMode="auto">
            <a:xfrm>
              <a:off x="8256" y="3936"/>
              <a:ext cx="111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44" name="Rounded Rectangle 43"/>
          <p:cNvGrpSpPr>
            <a:grpSpLocks/>
          </p:cNvGrpSpPr>
          <p:nvPr/>
        </p:nvGrpSpPr>
        <p:grpSpPr bwMode="auto">
          <a:xfrm>
            <a:off x="3803650" y="2717800"/>
            <a:ext cx="1849438" cy="788988"/>
            <a:chOff x="6390" y="3080"/>
            <a:chExt cx="3106" cy="994"/>
          </a:xfrm>
        </p:grpSpPr>
        <p:pic>
          <p:nvPicPr>
            <p:cNvPr id="44082" name="Rounded Rectangle 43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3080"/>
              <a:ext cx="3106" cy="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83" name="Text Box 51"/>
            <p:cNvSpPr txBox="1">
              <a:spLocks noChangeArrowheads="1"/>
            </p:cNvSpPr>
            <p:nvPr/>
          </p:nvSpPr>
          <p:spPr bwMode="auto">
            <a:xfrm>
              <a:off x="6520" y="3208"/>
              <a:ext cx="284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9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SparkGraph</a:t>
            </a:r>
            <a:endParaRPr lang="en-US" altLang="zh-CN">
              <a:solidFill>
                <a:srgbClr val="B9CDE5"/>
              </a:solidFill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idx="4294967295"/>
          </p:nvPr>
        </p:nvSpPr>
        <p:spPr>
          <a:xfrm>
            <a:off x="395288" y="1412875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000" b="1"/>
              <a:t>GraphLab API</a:t>
            </a:r>
            <a:r>
              <a:rPr lang="en-US" altLang="zh-CN" sz="2000"/>
              <a:t> and </a:t>
            </a:r>
            <a:r>
              <a:rPr lang="en-US" altLang="zh-CN" sz="2000" b="1"/>
              <a:t>Toolkits</a:t>
            </a:r>
            <a:r>
              <a:rPr lang="en-US" altLang="zh-CN" sz="2000"/>
              <a:t> on top of Spark</a:t>
            </a:r>
          </a:p>
          <a:p>
            <a:pPr marL="774700" indent="-457200"/>
            <a:r>
              <a:rPr lang="en-US" altLang="zh-CN" sz="2000"/>
              <a:t>Fault tolerance by leveraging Spark</a:t>
            </a:r>
          </a:p>
        </p:txBody>
      </p:sp>
      <p:grpSp>
        <p:nvGrpSpPr>
          <p:cNvPr id="34" name="Rectangle 33"/>
          <p:cNvGrpSpPr>
            <a:grpSpLocks/>
          </p:cNvGrpSpPr>
          <p:nvPr/>
        </p:nvGrpSpPr>
        <p:grpSpPr bwMode="auto">
          <a:xfrm>
            <a:off x="647700" y="2540000"/>
            <a:ext cx="6877050" cy="1684338"/>
            <a:chOff x="1087" y="3199"/>
            <a:chExt cx="11554" cy="2123"/>
          </a:xfrm>
        </p:grpSpPr>
        <p:pic>
          <p:nvPicPr>
            <p:cNvPr id="46085" name="Rectangle 3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86" name="Text Box 6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36" name="Rectangle 35"/>
          <p:cNvGrpSpPr>
            <a:grpSpLocks/>
          </p:cNvGrpSpPr>
          <p:nvPr/>
        </p:nvGrpSpPr>
        <p:grpSpPr bwMode="auto">
          <a:xfrm>
            <a:off x="633413" y="5214938"/>
            <a:ext cx="6919912" cy="677862"/>
            <a:chOff x="1064" y="6570"/>
            <a:chExt cx="11623" cy="853"/>
          </a:xfrm>
        </p:grpSpPr>
        <p:pic>
          <p:nvPicPr>
            <p:cNvPr id="46088" name="Rectangle 3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89" name="Text Box 9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43" name="Rectangle 42"/>
          <p:cNvGrpSpPr>
            <a:grpSpLocks/>
          </p:cNvGrpSpPr>
          <p:nvPr/>
        </p:nvGrpSpPr>
        <p:grpSpPr bwMode="auto">
          <a:xfrm>
            <a:off x="7019925" y="2579688"/>
            <a:ext cx="446088" cy="1571625"/>
            <a:chOff x="11793" y="3249"/>
            <a:chExt cx="748" cy="1981"/>
          </a:xfrm>
        </p:grpSpPr>
        <p:pic>
          <p:nvPicPr>
            <p:cNvPr id="46091" name="Rectangle 4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49"/>
              <a:ext cx="748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92" name="Text Box 12"/>
            <p:cNvSpPr txBox="1">
              <a:spLocks noChangeArrowheads="1"/>
            </p:cNvSpPr>
            <p:nvPr/>
          </p:nvSpPr>
          <p:spPr bwMode="auto">
            <a:xfrm>
              <a:off x="11808" y="3264"/>
              <a:ext cx="720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7572375" y="5157788"/>
            <a:ext cx="892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7572375" y="2986088"/>
            <a:ext cx="1020763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48" name="Rectangle 47"/>
          <p:cNvGrpSpPr>
            <a:grpSpLocks/>
          </p:cNvGrpSpPr>
          <p:nvPr/>
        </p:nvGrpSpPr>
        <p:grpSpPr bwMode="auto">
          <a:xfrm>
            <a:off x="6391275" y="2579688"/>
            <a:ext cx="652463" cy="1574800"/>
            <a:chOff x="10737" y="3249"/>
            <a:chExt cx="1094" cy="1985"/>
          </a:xfrm>
        </p:grpSpPr>
        <p:pic>
          <p:nvPicPr>
            <p:cNvPr id="46096" name="Rectangle 47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49"/>
              <a:ext cx="1094" cy="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97" name="Text Box 17"/>
            <p:cNvSpPr txBox="1">
              <a:spLocks noChangeArrowheads="1"/>
            </p:cNvSpPr>
            <p:nvPr/>
          </p:nvSpPr>
          <p:spPr bwMode="auto">
            <a:xfrm>
              <a:off x="10752" y="3264"/>
              <a:ext cx="1064" cy="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50" name="TextBox 49"/>
          <p:cNvGrpSpPr>
            <a:grpSpLocks/>
          </p:cNvGrpSpPr>
          <p:nvPr/>
        </p:nvGrpSpPr>
        <p:grpSpPr bwMode="auto">
          <a:xfrm>
            <a:off x="6110288" y="3106738"/>
            <a:ext cx="271462" cy="368300"/>
            <a:chOff x="10264" y="3913"/>
            <a:chExt cx="457" cy="465"/>
          </a:xfrm>
        </p:grpSpPr>
        <p:pic>
          <p:nvPicPr>
            <p:cNvPr id="46099" name="TextBox 4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00" name="Text Box 20"/>
            <p:cNvSpPr txBox="1">
              <a:spLocks noChangeArrowheads="1"/>
            </p:cNvSpPr>
            <p:nvPr/>
          </p:nvSpPr>
          <p:spPr bwMode="auto">
            <a:xfrm>
              <a:off x="10272" y="3922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51" name="Rectangle 50"/>
          <p:cNvGrpSpPr>
            <a:grpSpLocks/>
          </p:cNvGrpSpPr>
          <p:nvPr/>
        </p:nvGrpSpPr>
        <p:grpSpPr bwMode="auto">
          <a:xfrm>
            <a:off x="706438" y="3646488"/>
            <a:ext cx="4160837" cy="517525"/>
            <a:chOff x="1187" y="4593"/>
            <a:chExt cx="6988" cy="652"/>
          </a:xfrm>
        </p:grpSpPr>
        <p:pic>
          <p:nvPicPr>
            <p:cNvPr id="46102" name="Rectangle 50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03" name="Text Box 23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52" name="Rectangle 51"/>
          <p:cNvGrpSpPr>
            <a:grpSpLocks/>
          </p:cNvGrpSpPr>
          <p:nvPr/>
        </p:nvGrpSpPr>
        <p:grpSpPr bwMode="auto">
          <a:xfrm>
            <a:off x="706438" y="2579688"/>
            <a:ext cx="1189037" cy="1050925"/>
            <a:chOff x="1187" y="3249"/>
            <a:chExt cx="1996" cy="1324"/>
          </a:xfrm>
        </p:grpSpPr>
        <p:pic>
          <p:nvPicPr>
            <p:cNvPr id="46105" name="Rectangle 5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06" name="Text Box 26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53" name="Rectangle 52"/>
          <p:cNvGrpSpPr>
            <a:grpSpLocks/>
          </p:cNvGrpSpPr>
          <p:nvPr/>
        </p:nvGrpSpPr>
        <p:grpSpPr bwMode="auto">
          <a:xfrm>
            <a:off x="3906838" y="3113088"/>
            <a:ext cx="960437" cy="517525"/>
            <a:chOff x="6563" y="3921"/>
            <a:chExt cx="1612" cy="652"/>
          </a:xfrm>
        </p:grpSpPr>
        <p:pic>
          <p:nvPicPr>
            <p:cNvPr id="46108" name="Rectangle 5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09" name="Text Box 29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54" name="Rectangle 53"/>
          <p:cNvGrpSpPr>
            <a:grpSpLocks/>
          </p:cNvGrpSpPr>
          <p:nvPr/>
        </p:nvGrpSpPr>
        <p:grpSpPr bwMode="auto">
          <a:xfrm>
            <a:off x="3906838" y="2579688"/>
            <a:ext cx="1646237" cy="517525"/>
            <a:chOff x="6563" y="3249"/>
            <a:chExt cx="2764" cy="652"/>
          </a:xfrm>
        </p:grpSpPr>
        <p:pic>
          <p:nvPicPr>
            <p:cNvPr id="46111" name="Rectangle 5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249"/>
              <a:ext cx="276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12" name="Text Box 32"/>
            <p:cNvSpPr txBox="1">
              <a:spLocks noChangeArrowheads="1"/>
            </p:cNvSpPr>
            <p:nvPr/>
          </p:nvSpPr>
          <p:spPr bwMode="auto">
            <a:xfrm>
              <a:off x="6576" y="3264"/>
              <a:ext cx="273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BlinkDB</a:t>
              </a:r>
            </a:p>
          </p:txBody>
        </p:sp>
      </p:grpSp>
      <p:grpSp>
        <p:nvGrpSpPr>
          <p:cNvPr id="55" name="Rectangle 54"/>
          <p:cNvGrpSpPr>
            <a:grpSpLocks/>
          </p:cNvGrpSpPr>
          <p:nvPr/>
        </p:nvGrpSpPr>
        <p:grpSpPr bwMode="auto">
          <a:xfrm>
            <a:off x="633413" y="4292600"/>
            <a:ext cx="6919912" cy="865188"/>
            <a:chOff x="1064" y="5407"/>
            <a:chExt cx="11623" cy="1090"/>
          </a:xfrm>
        </p:grpSpPr>
        <p:pic>
          <p:nvPicPr>
            <p:cNvPr id="46114" name="Rectangle 54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15" name="Text Box 35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572375" y="4364038"/>
            <a:ext cx="7112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grpSp>
        <p:nvGrpSpPr>
          <p:cNvPr id="57" name="Rectangle 56"/>
          <p:cNvGrpSpPr>
            <a:grpSpLocks/>
          </p:cNvGrpSpPr>
          <p:nvPr/>
        </p:nvGrpSpPr>
        <p:grpSpPr bwMode="auto">
          <a:xfrm>
            <a:off x="706438" y="4332288"/>
            <a:ext cx="4702175" cy="517525"/>
            <a:chOff x="1187" y="5457"/>
            <a:chExt cx="7898" cy="652"/>
          </a:xfrm>
        </p:grpSpPr>
        <p:pic>
          <p:nvPicPr>
            <p:cNvPr id="46118" name="Rectangle 56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19" name="Text Box 39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58" name="Rectangle 57"/>
          <p:cNvGrpSpPr>
            <a:grpSpLocks/>
          </p:cNvGrpSpPr>
          <p:nvPr/>
        </p:nvGrpSpPr>
        <p:grpSpPr bwMode="auto">
          <a:xfrm>
            <a:off x="4905375" y="3646488"/>
            <a:ext cx="1195388" cy="517525"/>
            <a:chOff x="8241" y="4593"/>
            <a:chExt cx="2008" cy="652"/>
          </a:xfrm>
        </p:grpSpPr>
        <p:pic>
          <p:nvPicPr>
            <p:cNvPr id="46121" name="Rectangle 57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22" name="Text Box 42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59" name="Rectangle 58"/>
          <p:cNvGrpSpPr>
            <a:grpSpLocks/>
          </p:cNvGrpSpPr>
          <p:nvPr/>
        </p:nvGrpSpPr>
        <p:grpSpPr bwMode="auto">
          <a:xfrm>
            <a:off x="4905375" y="3113088"/>
            <a:ext cx="681038" cy="517525"/>
            <a:chOff x="8241" y="3921"/>
            <a:chExt cx="1144" cy="652"/>
          </a:xfrm>
        </p:grpSpPr>
        <p:pic>
          <p:nvPicPr>
            <p:cNvPr id="46124" name="Rectangle 58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921"/>
              <a:ext cx="114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25" name="Text Box 45"/>
            <p:cNvSpPr txBox="1">
              <a:spLocks noChangeArrowheads="1"/>
            </p:cNvSpPr>
            <p:nvPr/>
          </p:nvSpPr>
          <p:spPr bwMode="auto">
            <a:xfrm>
              <a:off x="8256" y="3936"/>
              <a:ext cx="111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60" name="Rectangle 59"/>
          <p:cNvGrpSpPr>
            <a:grpSpLocks/>
          </p:cNvGrpSpPr>
          <p:nvPr/>
        </p:nvGrpSpPr>
        <p:grpSpPr bwMode="auto">
          <a:xfrm>
            <a:off x="5570538" y="2579688"/>
            <a:ext cx="525462" cy="1050925"/>
            <a:chOff x="9358" y="3249"/>
            <a:chExt cx="883" cy="1324"/>
          </a:xfrm>
        </p:grpSpPr>
        <p:pic>
          <p:nvPicPr>
            <p:cNvPr id="46127" name="Rectangle 59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249"/>
              <a:ext cx="88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28" name="Text Box 48"/>
            <p:cNvSpPr txBox="1">
              <a:spLocks noChangeArrowheads="1"/>
            </p:cNvSpPr>
            <p:nvPr/>
          </p:nvSpPr>
          <p:spPr bwMode="auto">
            <a:xfrm>
              <a:off x="9372" y="3264"/>
              <a:ext cx="85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63" name="Rounded Rectangle 62"/>
          <p:cNvGrpSpPr>
            <a:grpSpLocks/>
          </p:cNvGrpSpPr>
          <p:nvPr/>
        </p:nvGrpSpPr>
        <p:grpSpPr bwMode="auto">
          <a:xfrm>
            <a:off x="1833563" y="2444750"/>
            <a:ext cx="1133475" cy="1322388"/>
            <a:chOff x="3080" y="3080"/>
            <a:chExt cx="1904" cy="1666"/>
          </a:xfrm>
        </p:grpSpPr>
        <p:pic>
          <p:nvPicPr>
            <p:cNvPr id="46130" name="Rounded Rectangle 62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3080"/>
              <a:ext cx="1904" cy="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31" name="Text Box 51"/>
            <p:cNvSpPr txBox="1">
              <a:spLocks noChangeArrowheads="1"/>
            </p:cNvSpPr>
            <p:nvPr/>
          </p:nvSpPr>
          <p:spPr bwMode="auto">
            <a:xfrm>
              <a:off x="3241" y="3241"/>
              <a:ext cx="1582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64" name="Rectangle 63"/>
          <p:cNvGrpSpPr>
            <a:grpSpLocks/>
          </p:cNvGrpSpPr>
          <p:nvPr/>
        </p:nvGrpSpPr>
        <p:grpSpPr bwMode="auto">
          <a:xfrm>
            <a:off x="1933575" y="2579688"/>
            <a:ext cx="933450" cy="1050925"/>
            <a:chOff x="3249" y="3249"/>
            <a:chExt cx="1566" cy="1324"/>
          </a:xfrm>
        </p:grpSpPr>
        <p:pic>
          <p:nvPicPr>
            <p:cNvPr id="46133" name="Rectangle 63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" y="3249"/>
              <a:ext cx="156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34" name="Text Box 54"/>
            <p:cNvSpPr txBox="1">
              <a:spLocks noChangeArrowheads="1"/>
            </p:cNvSpPr>
            <p:nvPr/>
          </p:nvSpPr>
          <p:spPr bwMode="auto">
            <a:xfrm>
              <a:off x="3264" y="3264"/>
              <a:ext cx="15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0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21336" tIns="21336" rIns="21336" bIns="21336"/>
          <a:lstStyle/>
          <a:p>
            <a:r>
              <a:rPr lang="en-US" altLang="zh-CN"/>
              <a:t>MLlib</a:t>
            </a:r>
            <a:endParaRPr lang="en-US" altLang="zh-CN">
              <a:solidFill>
                <a:srgbClr val="B9CDE5"/>
              </a:solidFill>
            </a:endParaRP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323850" y="1303338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200"/>
              <a:t>Declarative approach to ML</a:t>
            </a:r>
          </a:p>
          <a:p>
            <a:pPr marL="774700" indent="-457200"/>
            <a:r>
              <a:rPr lang="en-US" altLang="zh-CN" sz="2200"/>
              <a:t>Develop scalable ML algorithms</a:t>
            </a:r>
          </a:p>
          <a:p>
            <a:pPr marL="774700" indent="-457200"/>
            <a:r>
              <a:rPr lang="en-US" altLang="zh-CN" sz="2200"/>
              <a:t>Make ML accessible to non-experts</a:t>
            </a:r>
          </a:p>
        </p:txBody>
      </p:sp>
      <p:grpSp>
        <p:nvGrpSpPr>
          <p:cNvPr id="43" name="Rectangle 42"/>
          <p:cNvGrpSpPr>
            <a:grpSpLocks/>
          </p:cNvGrpSpPr>
          <p:nvPr/>
        </p:nvGrpSpPr>
        <p:grpSpPr bwMode="auto">
          <a:xfrm>
            <a:off x="647700" y="2668588"/>
            <a:ext cx="6877050" cy="1684337"/>
            <a:chOff x="1087" y="3199"/>
            <a:chExt cx="11554" cy="2123"/>
          </a:xfrm>
        </p:grpSpPr>
        <p:pic>
          <p:nvPicPr>
            <p:cNvPr id="48133" name="Rectangl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34" name="Text Box 6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5" name="Rectangle 44"/>
          <p:cNvGrpSpPr>
            <a:grpSpLocks/>
          </p:cNvGrpSpPr>
          <p:nvPr/>
        </p:nvGrpSpPr>
        <p:grpSpPr bwMode="auto">
          <a:xfrm>
            <a:off x="633413" y="5343525"/>
            <a:ext cx="6919912" cy="677863"/>
            <a:chOff x="1064" y="6570"/>
            <a:chExt cx="11623" cy="853"/>
          </a:xfrm>
        </p:grpSpPr>
        <p:pic>
          <p:nvPicPr>
            <p:cNvPr id="48136" name="Rectangle 4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37" name="Text Box 9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47" name="Rectangle 46"/>
          <p:cNvGrpSpPr>
            <a:grpSpLocks/>
          </p:cNvGrpSpPr>
          <p:nvPr/>
        </p:nvGrpSpPr>
        <p:grpSpPr bwMode="auto">
          <a:xfrm>
            <a:off x="7019925" y="2708275"/>
            <a:ext cx="446088" cy="1571625"/>
            <a:chOff x="11793" y="3249"/>
            <a:chExt cx="748" cy="1981"/>
          </a:xfrm>
        </p:grpSpPr>
        <p:pic>
          <p:nvPicPr>
            <p:cNvPr id="48139" name="Rectangle 4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49"/>
              <a:ext cx="748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40" name="Text Box 12"/>
            <p:cNvSpPr txBox="1">
              <a:spLocks noChangeArrowheads="1"/>
            </p:cNvSpPr>
            <p:nvPr/>
          </p:nvSpPr>
          <p:spPr bwMode="auto">
            <a:xfrm>
              <a:off x="11808" y="3264"/>
              <a:ext cx="720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572375" y="5286375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3114675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50" name="Rectangle 49"/>
          <p:cNvGrpSpPr>
            <a:grpSpLocks/>
          </p:cNvGrpSpPr>
          <p:nvPr/>
        </p:nvGrpSpPr>
        <p:grpSpPr bwMode="auto">
          <a:xfrm>
            <a:off x="6391275" y="2708275"/>
            <a:ext cx="652463" cy="1574800"/>
            <a:chOff x="10737" y="3249"/>
            <a:chExt cx="1094" cy="1985"/>
          </a:xfrm>
        </p:grpSpPr>
        <p:pic>
          <p:nvPicPr>
            <p:cNvPr id="48144" name="Rectangle 4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49"/>
              <a:ext cx="1094" cy="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45" name="Text Box 17"/>
            <p:cNvSpPr txBox="1">
              <a:spLocks noChangeArrowheads="1"/>
            </p:cNvSpPr>
            <p:nvPr/>
          </p:nvSpPr>
          <p:spPr bwMode="auto">
            <a:xfrm>
              <a:off x="10752" y="3264"/>
              <a:ext cx="1064" cy="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52" name="TextBox 51"/>
          <p:cNvGrpSpPr>
            <a:grpSpLocks/>
          </p:cNvGrpSpPr>
          <p:nvPr/>
        </p:nvGrpSpPr>
        <p:grpSpPr bwMode="auto">
          <a:xfrm>
            <a:off x="6110288" y="3235325"/>
            <a:ext cx="296862" cy="368300"/>
            <a:chOff x="10264" y="3913"/>
            <a:chExt cx="500" cy="465"/>
          </a:xfrm>
        </p:grpSpPr>
        <p:pic>
          <p:nvPicPr>
            <p:cNvPr id="48147" name="TextBox 5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48" name="Text Box 20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53" name="Rectangle 52"/>
          <p:cNvGrpSpPr>
            <a:grpSpLocks/>
          </p:cNvGrpSpPr>
          <p:nvPr/>
        </p:nvGrpSpPr>
        <p:grpSpPr bwMode="auto">
          <a:xfrm>
            <a:off x="706438" y="3775075"/>
            <a:ext cx="4160837" cy="517525"/>
            <a:chOff x="1187" y="4593"/>
            <a:chExt cx="6988" cy="652"/>
          </a:xfrm>
        </p:grpSpPr>
        <p:pic>
          <p:nvPicPr>
            <p:cNvPr id="48150" name="Rectangle 5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51" name="Text Box 23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</p:txBody>
        </p:sp>
      </p:grpSp>
      <p:grpSp>
        <p:nvGrpSpPr>
          <p:cNvPr id="54" name="Rectangle 53"/>
          <p:cNvGrpSpPr>
            <a:grpSpLocks/>
          </p:cNvGrpSpPr>
          <p:nvPr/>
        </p:nvGrpSpPr>
        <p:grpSpPr bwMode="auto">
          <a:xfrm>
            <a:off x="706438" y="2708275"/>
            <a:ext cx="1189037" cy="1050925"/>
            <a:chOff x="1187" y="3249"/>
            <a:chExt cx="1996" cy="1324"/>
          </a:xfrm>
        </p:grpSpPr>
        <p:pic>
          <p:nvPicPr>
            <p:cNvPr id="48153" name="Rectangle 5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54" name="Text Box 26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55" name="Rectangle 54"/>
          <p:cNvGrpSpPr>
            <a:grpSpLocks/>
          </p:cNvGrpSpPr>
          <p:nvPr/>
        </p:nvGrpSpPr>
        <p:grpSpPr bwMode="auto">
          <a:xfrm>
            <a:off x="3906838" y="3241675"/>
            <a:ext cx="960437" cy="517525"/>
            <a:chOff x="6563" y="3921"/>
            <a:chExt cx="1612" cy="652"/>
          </a:xfrm>
        </p:grpSpPr>
        <p:pic>
          <p:nvPicPr>
            <p:cNvPr id="48156" name="Rectangle 5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57" name="Text Box 29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56" name="Rectangle 55"/>
          <p:cNvGrpSpPr>
            <a:grpSpLocks/>
          </p:cNvGrpSpPr>
          <p:nvPr/>
        </p:nvGrpSpPr>
        <p:grpSpPr bwMode="auto">
          <a:xfrm>
            <a:off x="3906838" y="2708275"/>
            <a:ext cx="1646237" cy="517525"/>
            <a:chOff x="6563" y="3249"/>
            <a:chExt cx="2764" cy="652"/>
          </a:xfrm>
        </p:grpSpPr>
        <p:pic>
          <p:nvPicPr>
            <p:cNvPr id="48159" name="Rectangle 5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249"/>
              <a:ext cx="276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60" name="Text Box 32"/>
            <p:cNvSpPr txBox="1">
              <a:spLocks noChangeArrowheads="1"/>
            </p:cNvSpPr>
            <p:nvPr/>
          </p:nvSpPr>
          <p:spPr bwMode="auto">
            <a:xfrm>
              <a:off x="6576" y="3264"/>
              <a:ext cx="273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BlinkDB</a:t>
              </a:r>
            </a:p>
          </p:txBody>
        </p:sp>
      </p:grpSp>
      <p:grpSp>
        <p:nvGrpSpPr>
          <p:cNvPr id="57" name="Rectangle 56"/>
          <p:cNvGrpSpPr>
            <a:grpSpLocks/>
          </p:cNvGrpSpPr>
          <p:nvPr/>
        </p:nvGrpSpPr>
        <p:grpSpPr bwMode="auto">
          <a:xfrm>
            <a:off x="633413" y="4421188"/>
            <a:ext cx="6919912" cy="865187"/>
            <a:chOff x="1064" y="5407"/>
            <a:chExt cx="11623" cy="1090"/>
          </a:xfrm>
        </p:grpSpPr>
        <p:pic>
          <p:nvPicPr>
            <p:cNvPr id="48162" name="Rectangle 5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63" name="Text Box 35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7572375" y="4492625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grpSp>
        <p:nvGrpSpPr>
          <p:cNvPr id="59" name="Rectangle 58"/>
          <p:cNvGrpSpPr>
            <a:grpSpLocks/>
          </p:cNvGrpSpPr>
          <p:nvPr/>
        </p:nvGrpSpPr>
        <p:grpSpPr bwMode="auto">
          <a:xfrm>
            <a:off x="706438" y="4460875"/>
            <a:ext cx="4702175" cy="517525"/>
            <a:chOff x="1187" y="5457"/>
            <a:chExt cx="7898" cy="652"/>
          </a:xfrm>
        </p:grpSpPr>
        <p:pic>
          <p:nvPicPr>
            <p:cNvPr id="48166" name="Rectangle 5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67" name="Text Box 39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60" name="Rectangle 59"/>
          <p:cNvGrpSpPr>
            <a:grpSpLocks/>
          </p:cNvGrpSpPr>
          <p:nvPr/>
        </p:nvGrpSpPr>
        <p:grpSpPr bwMode="auto">
          <a:xfrm>
            <a:off x="4905375" y="3775075"/>
            <a:ext cx="1195388" cy="517525"/>
            <a:chOff x="8241" y="4593"/>
            <a:chExt cx="2008" cy="652"/>
          </a:xfrm>
        </p:grpSpPr>
        <p:pic>
          <p:nvPicPr>
            <p:cNvPr id="48169" name="Rectangle 5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70" name="Text Box 42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</p:txBody>
        </p:sp>
      </p:grpSp>
      <p:grpSp>
        <p:nvGrpSpPr>
          <p:cNvPr id="61" name="Rectangle 60"/>
          <p:cNvGrpSpPr>
            <a:grpSpLocks/>
          </p:cNvGrpSpPr>
          <p:nvPr/>
        </p:nvGrpSpPr>
        <p:grpSpPr bwMode="auto">
          <a:xfrm>
            <a:off x="4905375" y="3241675"/>
            <a:ext cx="681038" cy="517525"/>
            <a:chOff x="8241" y="3921"/>
            <a:chExt cx="1144" cy="652"/>
          </a:xfrm>
        </p:grpSpPr>
        <p:pic>
          <p:nvPicPr>
            <p:cNvPr id="48172" name="Rectangle 60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921"/>
              <a:ext cx="114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73" name="Text Box 45"/>
            <p:cNvSpPr txBox="1">
              <a:spLocks noChangeArrowheads="1"/>
            </p:cNvSpPr>
            <p:nvPr/>
          </p:nvSpPr>
          <p:spPr bwMode="auto">
            <a:xfrm>
              <a:off x="8256" y="3936"/>
              <a:ext cx="111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62" name="Rectangle 61"/>
          <p:cNvGrpSpPr>
            <a:grpSpLocks/>
          </p:cNvGrpSpPr>
          <p:nvPr/>
        </p:nvGrpSpPr>
        <p:grpSpPr bwMode="auto">
          <a:xfrm>
            <a:off x="5570538" y="2708275"/>
            <a:ext cx="525462" cy="1050925"/>
            <a:chOff x="9358" y="3249"/>
            <a:chExt cx="883" cy="1324"/>
          </a:xfrm>
        </p:grpSpPr>
        <p:pic>
          <p:nvPicPr>
            <p:cNvPr id="48175" name="Rectangle 61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249"/>
              <a:ext cx="88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76" name="Text Box 48"/>
            <p:cNvSpPr txBox="1">
              <a:spLocks noChangeArrowheads="1"/>
            </p:cNvSpPr>
            <p:nvPr/>
          </p:nvSpPr>
          <p:spPr bwMode="auto">
            <a:xfrm>
              <a:off x="9372" y="3264"/>
              <a:ext cx="85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65" name="Rectangle 64"/>
          <p:cNvGrpSpPr>
            <a:grpSpLocks/>
          </p:cNvGrpSpPr>
          <p:nvPr/>
        </p:nvGrpSpPr>
        <p:grpSpPr bwMode="auto">
          <a:xfrm>
            <a:off x="1933575" y="2708275"/>
            <a:ext cx="933450" cy="1050925"/>
            <a:chOff x="3249" y="3249"/>
            <a:chExt cx="1566" cy="1324"/>
          </a:xfrm>
        </p:grpSpPr>
        <p:pic>
          <p:nvPicPr>
            <p:cNvPr id="48178" name="Rectangle 64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" y="3249"/>
              <a:ext cx="156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79" name="Text Box 51"/>
            <p:cNvSpPr txBox="1">
              <a:spLocks noChangeArrowheads="1"/>
            </p:cNvSpPr>
            <p:nvPr/>
          </p:nvSpPr>
          <p:spPr bwMode="auto">
            <a:xfrm>
              <a:off x="3264" y="3264"/>
              <a:ext cx="15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Graph</a:t>
              </a:r>
            </a:p>
          </p:txBody>
        </p:sp>
      </p:grpSp>
      <p:grpSp>
        <p:nvGrpSpPr>
          <p:cNvPr id="66" name="Rectangle 65"/>
          <p:cNvGrpSpPr>
            <a:grpSpLocks/>
          </p:cNvGrpSpPr>
          <p:nvPr/>
        </p:nvGrpSpPr>
        <p:grpSpPr bwMode="auto">
          <a:xfrm>
            <a:off x="2905125" y="2708275"/>
            <a:ext cx="960438" cy="1050925"/>
            <a:chOff x="4881" y="3249"/>
            <a:chExt cx="1612" cy="1324"/>
          </a:xfrm>
        </p:grpSpPr>
        <p:pic>
          <p:nvPicPr>
            <p:cNvPr id="48181" name="Rectangle 65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" y="3249"/>
              <a:ext cx="1612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82" name="Text Box 54"/>
            <p:cNvSpPr txBox="1">
              <a:spLocks noChangeArrowheads="1"/>
            </p:cNvSpPr>
            <p:nvPr/>
          </p:nvSpPr>
          <p:spPr bwMode="auto">
            <a:xfrm>
              <a:off x="4896" y="3264"/>
              <a:ext cx="1584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MLbase</a:t>
              </a:r>
            </a:p>
          </p:txBody>
        </p:sp>
      </p:grpSp>
      <p:grpSp>
        <p:nvGrpSpPr>
          <p:cNvPr id="67" name="Rounded Rectangle 66"/>
          <p:cNvGrpSpPr>
            <a:grpSpLocks/>
          </p:cNvGrpSpPr>
          <p:nvPr/>
        </p:nvGrpSpPr>
        <p:grpSpPr bwMode="auto">
          <a:xfrm>
            <a:off x="2771775" y="2565400"/>
            <a:ext cx="1193800" cy="1322388"/>
            <a:chOff x="4662" y="3080"/>
            <a:chExt cx="2004" cy="1666"/>
          </a:xfrm>
        </p:grpSpPr>
        <p:pic>
          <p:nvPicPr>
            <p:cNvPr id="48184" name="Rounded Rectangle 66"/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" y="3080"/>
              <a:ext cx="2004" cy="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85" name="Text Box 57"/>
            <p:cNvSpPr txBox="1">
              <a:spLocks noChangeArrowheads="1"/>
            </p:cNvSpPr>
            <p:nvPr/>
          </p:nvSpPr>
          <p:spPr bwMode="auto">
            <a:xfrm>
              <a:off x="4825" y="3241"/>
              <a:ext cx="1678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ea typeface="ヒラギノ角ゴ ProN W3" charset="-128"/>
                <a:cs typeface="Arial" panose="020B0604020202020204" pitchFamily="34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1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21336" tIns="21336" rIns="21336" bIns="21336"/>
          <a:lstStyle/>
          <a:p>
            <a:r>
              <a:rPr lang="en-US" altLang="zh-CN" sz="3500"/>
              <a:t>Compatible with Open Source Ecosystem</a:t>
            </a:r>
            <a:endParaRPr lang="en-US" altLang="zh-CN" sz="3500">
              <a:solidFill>
                <a:srgbClr val="B9CDE5"/>
              </a:solidFill>
            </a:endParaRP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>
          <a:xfrm>
            <a:off x="295275" y="1376363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000" b="1" i="1"/>
              <a:t>Support</a:t>
            </a:r>
            <a:r>
              <a:rPr lang="en-US" altLang="zh-CN" sz="2000"/>
              <a:t> existing interfaces whenever possible</a:t>
            </a:r>
          </a:p>
        </p:txBody>
      </p:sp>
      <p:grpSp>
        <p:nvGrpSpPr>
          <p:cNvPr id="43" name="Rectangle 42"/>
          <p:cNvGrpSpPr>
            <a:grpSpLocks/>
          </p:cNvGrpSpPr>
          <p:nvPr/>
        </p:nvGrpSpPr>
        <p:grpSpPr bwMode="auto">
          <a:xfrm>
            <a:off x="647700" y="2540000"/>
            <a:ext cx="6877050" cy="1684338"/>
            <a:chOff x="1087" y="3199"/>
            <a:chExt cx="11554" cy="2123"/>
          </a:xfrm>
        </p:grpSpPr>
        <p:pic>
          <p:nvPicPr>
            <p:cNvPr id="50181" name="Rectangl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82" name="Text Box 6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5" name="Rectangle 44"/>
          <p:cNvGrpSpPr>
            <a:grpSpLocks/>
          </p:cNvGrpSpPr>
          <p:nvPr/>
        </p:nvGrpSpPr>
        <p:grpSpPr bwMode="auto">
          <a:xfrm>
            <a:off x="633413" y="5214938"/>
            <a:ext cx="6919912" cy="677862"/>
            <a:chOff x="1064" y="6570"/>
            <a:chExt cx="11623" cy="853"/>
          </a:xfrm>
        </p:grpSpPr>
        <p:pic>
          <p:nvPicPr>
            <p:cNvPr id="50184" name="Rectangle 4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85" name="Text Box 9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47" name="Rectangle 46"/>
          <p:cNvGrpSpPr>
            <a:grpSpLocks/>
          </p:cNvGrpSpPr>
          <p:nvPr/>
        </p:nvGrpSpPr>
        <p:grpSpPr bwMode="auto">
          <a:xfrm>
            <a:off x="7019925" y="2579688"/>
            <a:ext cx="446088" cy="1571625"/>
            <a:chOff x="11793" y="3249"/>
            <a:chExt cx="748" cy="1981"/>
          </a:xfrm>
        </p:grpSpPr>
        <p:pic>
          <p:nvPicPr>
            <p:cNvPr id="50187" name="Rectangle 4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49"/>
              <a:ext cx="748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88" name="Text Box 12"/>
            <p:cNvSpPr txBox="1">
              <a:spLocks noChangeArrowheads="1"/>
            </p:cNvSpPr>
            <p:nvPr/>
          </p:nvSpPr>
          <p:spPr bwMode="auto">
            <a:xfrm>
              <a:off x="11808" y="3264"/>
              <a:ext cx="720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572375" y="5157788"/>
            <a:ext cx="892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986088"/>
            <a:ext cx="1020763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50" name="Rectangle 49"/>
          <p:cNvGrpSpPr>
            <a:grpSpLocks/>
          </p:cNvGrpSpPr>
          <p:nvPr/>
        </p:nvGrpSpPr>
        <p:grpSpPr bwMode="auto">
          <a:xfrm>
            <a:off x="6391275" y="2579688"/>
            <a:ext cx="652463" cy="1574800"/>
            <a:chOff x="10737" y="3249"/>
            <a:chExt cx="1094" cy="1985"/>
          </a:xfrm>
        </p:grpSpPr>
        <p:pic>
          <p:nvPicPr>
            <p:cNvPr id="50192" name="Rectangle 4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49"/>
              <a:ext cx="1094" cy="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93" name="Text Box 17"/>
            <p:cNvSpPr txBox="1">
              <a:spLocks noChangeArrowheads="1"/>
            </p:cNvSpPr>
            <p:nvPr/>
          </p:nvSpPr>
          <p:spPr bwMode="auto">
            <a:xfrm>
              <a:off x="10752" y="3264"/>
              <a:ext cx="1064" cy="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52" name="TextBox 51"/>
          <p:cNvGrpSpPr>
            <a:grpSpLocks/>
          </p:cNvGrpSpPr>
          <p:nvPr/>
        </p:nvGrpSpPr>
        <p:grpSpPr bwMode="auto">
          <a:xfrm>
            <a:off x="6110288" y="3106738"/>
            <a:ext cx="271462" cy="368300"/>
            <a:chOff x="10264" y="3913"/>
            <a:chExt cx="457" cy="465"/>
          </a:xfrm>
        </p:grpSpPr>
        <p:pic>
          <p:nvPicPr>
            <p:cNvPr id="50195" name="TextBox 5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10272" y="3922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53" name="Rectangle 52"/>
          <p:cNvGrpSpPr>
            <a:grpSpLocks/>
          </p:cNvGrpSpPr>
          <p:nvPr/>
        </p:nvGrpSpPr>
        <p:grpSpPr bwMode="auto">
          <a:xfrm>
            <a:off x="706438" y="3646488"/>
            <a:ext cx="4160837" cy="517525"/>
            <a:chOff x="1187" y="4593"/>
            <a:chExt cx="6988" cy="652"/>
          </a:xfrm>
        </p:grpSpPr>
        <p:pic>
          <p:nvPicPr>
            <p:cNvPr id="50198" name="Rectangle 5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99" name="Text Box 23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endParaRPr lang="en-US" altLang="zh-CN" sz="800">
                <a:solidFill>
                  <a:srgbClr val="FFFFFF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4" name="Rectangle 53"/>
          <p:cNvGrpSpPr>
            <a:grpSpLocks/>
          </p:cNvGrpSpPr>
          <p:nvPr/>
        </p:nvGrpSpPr>
        <p:grpSpPr bwMode="auto">
          <a:xfrm>
            <a:off x="706438" y="2579688"/>
            <a:ext cx="1189037" cy="1050925"/>
            <a:chOff x="1187" y="3249"/>
            <a:chExt cx="1996" cy="1324"/>
          </a:xfrm>
        </p:grpSpPr>
        <p:pic>
          <p:nvPicPr>
            <p:cNvPr id="50201" name="Rectangle 5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02" name="Text Box 26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55" name="Rectangle 54"/>
          <p:cNvGrpSpPr>
            <a:grpSpLocks/>
          </p:cNvGrpSpPr>
          <p:nvPr/>
        </p:nvGrpSpPr>
        <p:grpSpPr bwMode="auto">
          <a:xfrm>
            <a:off x="3906838" y="3113088"/>
            <a:ext cx="960437" cy="517525"/>
            <a:chOff x="6563" y="3921"/>
            <a:chExt cx="1612" cy="652"/>
          </a:xfrm>
        </p:grpSpPr>
        <p:pic>
          <p:nvPicPr>
            <p:cNvPr id="50204" name="Rectangle 5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05" name="Text Box 29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56" name="Rectangle 55"/>
          <p:cNvGrpSpPr>
            <a:grpSpLocks/>
          </p:cNvGrpSpPr>
          <p:nvPr/>
        </p:nvGrpSpPr>
        <p:grpSpPr bwMode="auto">
          <a:xfrm>
            <a:off x="3906838" y="2579688"/>
            <a:ext cx="1646237" cy="517525"/>
            <a:chOff x="6563" y="3249"/>
            <a:chExt cx="2764" cy="652"/>
          </a:xfrm>
        </p:grpSpPr>
        <p:pic>
          <p:nvPicPr>
            <p:cNvPr id="50207" name="Rectangle 5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249"/>
              <a:ext cx="276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08" name="Text Box 32"/>
            <p:cNvSpPr txBox="1">
              <a:spLocks noChangeArrowheads="1"/>
            </p:cNvSpPr>
            <p:nvPr/>
          </p:nvSpPr>
          <p:spPr bwMode="auto">
            <a:xfrm>
              <a:off x="6576" y="3264"/>
              <a:ext cx="273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BlinkDB</a:t>
              </a:r>
            </a:p>
            <a:p>
              <a:pPr algn="ctr"/>
              <a:endParaRPr lang="en-US" altLang="zh-CN" sz="800"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7" name="Rectangle 56"/>
          <p:cNvGrpSpPr>
            <a:grpSpLocks/>
          </p:cNvGrpSpPr>
          <p:nvPr/>
        </p:nvGrpSpPr>
        <p:grpSpPr bwMode="auto">
          <a:xfrm>
            <a:off x="633413" y="4292600"/>
            <a:ext cx="6919912" cy="865188"/>
            <a:chOff x="1064" y="5407"/>
            <a:chExt cx="11623" cy="1090"/>
          </a:xfrm>
        </p:grpSpPr>
        <p:pic>
          <p:nvPicPr>
            <p:cNvPr id="50210" name="Rectangle 5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11" name="Text Box 35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7572375" y="4364038"/>
            <a:ext cx="7112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grpSp>
        <p:nvGrpSpPr>
          <p:cNvPr id="59" name="Rectangle 58"/>
          <p:cNvGrpSpPr>
            <a:grpSpLocks/>
          </p:cNvGrpSpPr>
          <p:nvPr/>
        </p:nvGrpSpPr>
        <p:grpSpPr bwMode="auto">
          <a:xfrm>
            <a:off x="706438" y="4332288"/>
            <a:ext cx="4702175" cy="517525"/>
            <a:chOff x="1187" y="5457"/>
            <a:chExt cx="7898" cy="652"/>
          </a:xfrm>
        </p:grpSpPr>
        <p:pic>
          <p:nvPicPr>
            <p:cNvPr id="50214" name="Rectangle 5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15" name="Text Box 39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60" name="Rectangle 59"/>
          <p:cNvGrpSpPr>
            <a:grpSpLocks/>
          </p:cNvGrpSpPr>
          <p:nvPr/>
        </p:nvGrpSpPr>
        <p:grpSpPr bwMode="auto">
          <a:xfrm>
            <a:off x="4905375" y="3646488"/>
            <a:ext cx="1195388" cy="517525"/>
            <a:chOff x="8241" y="4593"/>
            <a:chExt cx="2008" cy="652"/>
          </a:xfrm>
        </p:grpSpPr>
        <p:pic>
          <p:nvPicPr>
            <p:cNvPr id="50217" name="Rectangle 5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18" name="Text Box 42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  <a:p>
              <a:pPr algn="ctr"/>
              <a:endParaRPr lang="en-US" altLang="zh-CN" sz="8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61" name="Rectangle 60"/>
          <p:cNvGrpSpPr>
            <a:grpSpLocks/>
          </p:cNvGrpSpPr>
          <p:nvPr/>
        </p:nvGrpSpPr>
        <p:grpSpPr bwMode="auto">
          <a:xfrm>
            <a:off x="4905375" y="3113088"/>
            <a:ext cx="681038" cy="517525"/>
            <a:chOff x="8241" y="3921"/>
            <a:chExt cx="1144" cy="652"/>
          </a:xfrm>
        </p:grpSpPr>
        <p:pic>
          <p:nvPicPr>
            <p:cNvPr id="50220" name="Rectangle 60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921"/>
              <a:ext cx="114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21" name="Text Box 45"/>
            <p:cNvSpPr txBox="1">
              <a:spLocks noChangeArrowheads="1"/>
            </p:cNvSpPr>
            <p:nvPr/>
          </p:nvSpPr>
          <p:spPr bwMode="auto">
            <a:xfrm>
              <a:off x="8256" y="3936"/>
              <a:ext cx="111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62" name="Rectangle 61"/>
          <p:cNvGrpSpPr>
            <a:grpSpLocks/>
          </p:cNvGrpSpPr>
          <p:nvPr/>
        </p:nvGrpSpPr>
        <p:grpSpPr bwMode="auto">
          <a:xfrm>
            <a:off x="5570538" y="2579688"/>
            <a:ext cx="525462" cy="1050925"/>
            <a:chOff x="9358" y="3249"/>
            <a:chExt cx="883" cy="1324"/>
          </a:xfrm>
        </p:grpSpPr>
        <p:pic>
          <p:nvPicPr>
            <p:cNvPr id="50223" name="Rectangle 61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249"/>
              <a:ext cx="88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24" name="Text Box 48"/>
            <p:cNvSpPr txBox="1">
              <a:spLocks noChangeArrowheads="1"/>
            </p:cNvSpPr>
            <p:nvPr/>
          </p:nvSpPr>
          <p:spPr bwMode="auto">
            <a:xfrm>
              <a:off x="9372" y="3264"/>
              <a:ext cx="85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65" name="Rectangle 64"/>
          <p:cNvGrpSpPr>
            <a:grpSpLocks/>
          </p:cNvGrpSpPr>
          <p:nvPr/>
        </p:nvGrpSpPr>
        <p:grpSpPr bwMode="auto">
          <a:xfrm>
            <a:off x="1933575" y="2579688"/>
            <a:ext cx="933450" cy="1050925"/>
            <a:chOff x="3249" y="3249"/>
            <a:chExt cx="1566" cy="1324"/>
          </a:xfrm>
        </p:grpSpPr>
        <p:pic>
          <p:nvPicPr>
            <p:cNvPr id="50226" name="Rectangle 64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" y="3249"/>
              <a:ext cx="156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27" name="Text Box 51"/>
            <p:cNvSpPr txBox="1">
              <a:spLocks noChangeArrowheads="1"/>
            </p:cNvSpPr>
            <p:nvPr/>
          </p:nvSpPr>
          <p:spPr bwMode="auto">
            <a:xfrm>
              <a:off x="3264" y="3264"/>
              <a:ext cx="15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Graph</a:t>
              </a:r>
            </a:p>
          </p:txBody>
        </p:sp>
      </p:grpSp>
      <p:grpSp>
        <p:nvGrpSpPr>
          <p:cNvPr id="66" name="Rectangle 65"/>
          <p:cNvGrpSpPr>
            <a:grpSpLocks/>
          </p:cNvGrpSpPr>
          <p:nvPr/>
        </p:nvGrpSpPr>
        <p:grpSpPr bwMode="auto">
          <a:xfrm>
            <a:off x="2905125" y="2579688"/>
            <a:ext cx="960438" cy="1050925"/>
            <a:chOff x="4881" y="3249"/>
            <a:chExt cx="1612" cy="1324"/>
          </a:xfrm>
        </p:grpSpPr>
        <p:pic>
          <p:nvPicPr>
            <p:cNvPr id="50229" name="Rectangle 65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" y="3249"/>
              <a:ext cx="1612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30" name="Text Box 54"/>
            <p:cNvSpPr txBox="1">
              <a:spLocks noChangeArrowheads="1"/>
            </p:cNvSpPr>
            <p:nvPr/>
          </p:nvSpPr>
          <p:spPr bwMode="auto">
            <a:xfrm>
              <a:off x="4896" y="3264"/>
              <a:ext cx="1584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MLbase</a:t>
              </a:r>
            </a:p>
          </p:txBody>
        </p:sp>
      </p:grpSp>
      <p:sp>
        <p:nvSpPr>
          <p:cNvPr id="50231" name="Rectangle 1"/>
          <p:cNvSpPr>
            <a:spLocks noChangeArrowheads="1"/>
          </p:cNvSpPr>
          <p:nvPr/>
        </p:nvSpPr>
        <p:spPr bwMode="auto">
          <a:xfrm>
            <a:off x="628650" y="2552700"/>
            <a:ext cx="6943725" cy="3352800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14775" y="3124200"/>
            <a:ext cx="942975" cy="1143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14375" y="4305300"/>
            <a:ext cx="4686300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943100" y="2590800"/>
            <a:ext cx="914400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2028825" y="1981200"/>
            <a:ext cx="1751013" cy="495300"/>
          </a:xfrm>
          <a:prstGeom prst="wedgeRoundRectCallout">
            <a:avLst>
              <a:gd name="adj1" fmla="val -24704"/>
              <a:gd name="adj2" fmla="val 70514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GraphLab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API</a:t>
            </a:r>
          </a:p>
        </p:txBody>
      </p:sp>
      <p:sp>
        <p:nvSpPr>
          <p:cNvPr id="34" name="Rounded Rectangular Callout 33"/>
          <p:cNvSpPr>
            <a:spLocks noChangeArrowheads="1"/>
          </p:cNvSpPr>
          <p:nvPr/>
        </p:nvSpPr>
        <p:spPr bwMode="auto">
          <a:xfrm>
            <a:off x="5114925" y="2514600"/>
            <a:ext cx="1689100" cy="762000"/>
          </a:xfrm>
          <a:prstGeom prst="wedgeRoundRectCallout">
            <a:avLst>
              <a:gd name="adj1" fmla="val -66917"/>
              <a:gd name="adj2" fmla="val 38542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Hive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Interface and Shell</a:t>
            </a:r>
          </a:p>
        </p:txBody>
      </p:sp>
      <p:sp>
        <p:nvSpPr>
          <p:cNvPr id="35" name="Rounded Rectangular Callout 34"/>
          <p:cNvSpPr>
            <a:spLocks noChangeArrowheads="1"/>
          </p:cNvSpPr>
          <p:nvPr/>
        </p:nvSpPr>
        <p:spPr bwMode="auto">
          <a:xfrm>
            <a:off x="4200525" y="4610100"/>
            <a:ext cx="1314450" cy="495300"/>
          </a:xfrm>
          <a:prstGeom prst="wedgeRoundRectCallout">
            <a:avLst>
              <a:gd name="adj1" fmla="val -65125"/>
              <a:gd name="adj2" fmla="val -90384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HDFS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API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4914900" y="4000500"/>
            <a:ext cx="2543175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7" name="Rounded Rectangular Callout 36"/>
          <p:cNvSpPr>
            <a:spLocks noChangeArrowheads="1"/>
          </p:cNvSpPr>
          <p:nvPr/>
        </p:nvSpPr>
        <p:spPr bwMode="auto">
          <a:xfrm>
            <a:off x="6084888" y="4302125"/>
            <a:ext cx="2616200" cy="1071563"/>
          </a:xfrm>
          <a:prstGeom prst="wedgeRoundRectCallout">
            <a:avLst>
              <a:gd name="adj1" fmla="val -47995"/>
              <a:gd name="adj2" fmla="val -62741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Compatibility layer for 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Hadoop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, 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Storm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, 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MPI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, etc to run over Mesos </a:t>
            </a:r>
          </a:p>
        </p:txBody>
      </p:sp>
    </p:spTree>
    <p:extLst>
      <p:ext uri="{BB962C8B-B14F-4D97-AF65-F5344CB8AC3E}">
        <p14:creationId xmlns:p14="http://schemas.microsoft.com/office/powerpoint/2010/main" val="1531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30" grpId="0" animBg="1"/>
      <p:bldP spid="4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b="1" dirty="0"/>
              <a:t>¿Qué tecnologías se utilizan para crear soluciones de Big Data?</a:t>
            </a: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err="1"/>
              <a:t>Hadoop</a:t>
            </a:r>
            <a:r>
              <a:rPr lang="es-CO" dirty="0"/>
              <a:t>, </a:t>
            </a:r>
            <a:r>
              <a:rPr lang="es-CO" dirty="0" err="1"/>
              <a:t>Spark</a:t>
            </a:r>
            <a:r>
              <a:rPr lang="es-CO" dirty="0"/>
              <a:t>, </a:t>
            </a:r>
            <a:br>
              <a:rPr lang="es-CO" dirty="0"/>
            </a:br>
            <a:r>
              <a:rPr lang="es-CO" dirty="0"/>
              <a:t>Notebooks, Cloud Computing, …</a:t>
            </a:r>
          </a:p>
        </p:txBody>
      </p:sp>
    </p:spTree>
    <p:extLst>
      <p:ext uri="{BB962C8B-B14F-4D97-AF65-F5344CB8AC3E}">
        <p14:creationId xmlns:p14="http://schemas.microsoft.com/office/powerpoint/2010/main" val="2748121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21336" tIns="21336" rIns="21336" bIns="21336"/>
          <a:lstStyle/>
          <a:p>
            <a:r>
              <a:rPr lang="en-US" altLang="zh-CN" sz="3500"/>
              <a:t>Compatible with Open Source Ecosystem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295275" y="1196975"/>
            <a:ext cx="8534400" cy="1981200"/>
          </a:xfrm>
        </p:spPr>
        <p:txBody>
          <a:bodyPr lIns="0" tIns="0" rIns="0" bIns="0"/>
          <a:lstStyle/>
          <a:p>
            <a:pPr marL="774700" indent="-457200"/>
            <a:r>
              <a:rPr lang="en-US" altLang="zh-CN" sz="2000" b="1" i="1"/>
              <a:t>Use</a:t>
            </a:r>
            <a:r>
              <a:rPr lang="en-US" altLang="zh-CN" sz="2000"/>
              <a:t> existing interfaces whenever possible</a:t>
            </a:r>
          </a:p>
        </p:txBody>
      </p:sp>
      <p:grpSp>
        <p:nvGrpSpPr>
          <p:cNvPr id="43" name="Rectangle 42"/>
          <p:cNvGrpSpPr>
            <a:grpSpLocks/>
          </p:cNvGrpSpPr>
          <p:nvPr/>
        </p:nvGrpSpPr>
        <p:grpSpPr bwMode="auto">
          <a:xfrm>
            <a:off x="647700" y="2871788"/>
            <a:ext cx="6877050" cy="1684337"/>
            <a:chOff x="1087" y="3199"/>
            <a:chExt cx="11554" cy="2123"/>
          </a:xfrm>
        </p:grpSpPr>
        <p:pic>
          <p:nvPicPr>
            <p:cNvPr id="52229" name="Rectangle 4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3199"/>
              <a:ext cx="11554" cy="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30" name="Text Box 6"/>
            <p:cNvSpPr txBox="1">
              <a:spLocks noChangeArrowheads="1"/>
            </p:cNvSpPr>
            <p:nvPr/>
          </p:nvSpPr>
          <p:spPr bwMode="auto">
            <a:xfrm>
              <a:off x="1104" y="3216"/>
              <a:ext cx="11520" cy="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endParaRPr lang="es-CO" altLang="es-CO" sz="17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45" name="Rectangle 44"/>
          <p:cNvGrpSpPr>
            <a:grpSpLocks/>
          </p:cNvGrpSpPr>
          <p:nvPr/>
        </p:nvGrpSpPr>
        <p:grpSpPr bwMode="auto">
          <a:xfrm>
            <a:off x="633413" y="5546725"/>
            <a:ext cx="6919912" cy="677863"/>
            <a:chOff x="1064" y="6570"/>
            <a:chExt cx="11623" cy="853"/>
          </a:xfrm>
        </p:grpSpPr>
        <p:pic>
          <p:nvPicPr>
            <p:cNvPr id="52232" name="Rectangle 4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6570"/>
              <a:ext cx="11623" cy="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33" name="Text Box 9"/>
            <p:cNvSpPr txBox="1">
              <a:spLocks noChangeArrowheads="1"/>
            </p:cNvSpPr>
            <p:nvPr/>
          </p:nvSpPr>
          <p:spPr bwMode="auto">
            <a:xfrm>
              <a:off x="1080" y="6588"/>
              <a:ext cx="1159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chemeClr val="bg1"/>
                  </a:solidFill>
                  <a:ea typeface="ヒラギノ角ゴ ProN W3" charset="-128"/>
                  <a:sym typeface="Gill Sans" charset="0"/>
                </a:rPr>
                <a:t>Mesos</a:t>
              </a:r>
            </a:p>
          </p:txBody>
        </p:sp>
      </p:grpSp>
      <p:grpSp>
        <p:nvGrpSpPr>
          <p:cNvPr id="47" name="Rectangle 46"/>
          <p:cNvGrpSpPr>
            <a:grpSpLocks/>
          </p:cNvGrpSpPr>
          <p:nvPr/>
        </p:nvGrpSpPr>
        <p:grpSpPr bwMode="auto">
          <a:xfrm>
            <a:off x="7019925" y="2911475"/>
            <a:ext cx="446088" cy="1571625"/>
            <a:chOff x="11793" y="3249"/>
            <a:chExt cx="748" cy="1981"/>
          </a:xfrm>
        </p:grpSpPr>
        <p:pic>
          <p:nvPicPr>
            <p:cNvPr id="52235" name="Rectangle 4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" y="3249"/>
              <a:ext cx="748" cy="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36" name="Text Box 12"/>
            <p:cNvSpPr txBox="1">
              <a:spLocks noChangeArrowheads="1"/>
            </p:cNvSpPr>
            <p:nvPr/>
          </p:nvSpPr>
          <p:spPr bwMode="auto">
            <a:xfrm>
              <a:off x="11808" y="3264"/>
              <a:ext cx="720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MPI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572375" y="5489575"/>
            <a:ext cx="100171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Resource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3317875"/>
            <a:ext cx="1146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 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Processing</a:t>
            </a:r>
          </a:p>
        </p:txBody>
      </p:sp>
      <p:grpSp>
        <p:nvGrpSpPr>
          <p:cNvPr id="50" name="Rectangle 49"/>
          <p:cNvGrpSpPr>
            <a:grpSpLocks/>
          </p:cNvGrpSpPr>
          <p:nvPr/>
        </p:nvGrpSpPr>
        <p:grpSpPr bwMode="auto">
          <a:xfrm>
            <a:off x="6391275" y="2911475"/>
            <a:ext cx="652463" cy="1574800"/>
            <a:chOff x="10737" y="3249"/>
            <a:chExt cx="1094" cy="1985"/>
          </a:xfrm>
        </p:grpSpPr>
        <p:pic>
          <p:nvPicPr>
            <p:cNvPr id="52240" name="Rectangle 4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" y="3249"/>
              <a:ext cx="1094" cy="1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1" name="Text Box 17"/>
            <p:cNvSpPr txBox="1">
              <a:spLocks noChangeArrowheads="1"/>
            </p:cNvSpPr>
            <p:nvPr/>
          </p:nvSpPr>
          <p:spPr bwMode="auto">
            <a:xfrm>
              <a:off x="10752" y="3264"/>
              <a:ext cx="1064" cy="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Storm</a:t>
              </a:r>
            </a:p>
          </p:txBody>
        </p:sp>
      </p:grpSp>
      <p:grpSp>
        <p:nvGrpSpPr>
          <p:cNvPr id="52" name="TextBox 51"/>
          <p:cNvGrpSpPr>
            <a:grpSpLocks/>
          </p:cNvGrpSpPr>
          <p:nvPr/>
        </p:nvGrpSpPr>
        <p:grpSpPr bwMode="auto">
          <a:xfrm>
            <a:off x="6110288" y="3438525"/>
            <a:ext cx="296862" cy="368300"/>
            <a:chOff x="10264" y="3913"/>
            <a:chExt cx="500" cy="465"/>
          </a:xfrm>
        </p:grpSpPr>
        <p:pic>
          <p:nvPicPr>
            <p:cNvPr id="52243" name="TextBox 5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" y="3913"/>
              <a:ext cx="457" cy="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4" name="Text Box 20"/>
            <p:cNvSpPr txBox="1">
              <a:spLocks noChangeArrowheads="1"/>
            </p:cNvSpPr>
            <p:nvPr/>
          </p:nvSpPr>
          <p:spPr bwMode="auto">
            <a:xfrm>
              <a:off x="10272" y="3921"/>
              <a:ext cx="492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405" tIns="19202" rIns="38405" bIns="19202">
              <a:spAutoFit/>
            </a:bodyPr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…</a:t>
              </a:r>
            </a:p>
          </p:txBody>
        </p:sp>
      </p:grpSp>
      <p:grpSp>
        <p:nvGrpSpPr>
          <p:cNvPr id="53" name="Rectangle 52"/>
          <p:cNvGrpSpPr>
            <a:grpSpLocks/>
          </p:cNvGrpSpPr>
          <p:nvPr/>
        </p:nvGrpSpPr>
        <p:grpSpPr bwMode="auto">
          <a:xfrm>
            <a:off x="706438" y="3978275"/>
            <a:ext cx="4160837" cy="517525"/>
            <a:chOff x="1187" y="4593"/>
            <a:chExt cx="6988" cy="652"/>
          </a:xfrm>
        </p:grpSpPr>
        <p:pic>
          <p:nvPicPr>
            <p:cNvPr id="52246" name="Rectangle 52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4593"/>
              <a:ext cx="698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7" name="Text Box 23"/>
            <p:cNvSpPr txBox="1">
              <a:spLocks noChangeArrowheads="1"/>
            </p:cNvSpPr>
            <p:nvPr/>
          </p:nvSpPr>
          <p:spPr bwMode="auto">
            <a:xfrm>
              <a:off x="1200" y="4608"/>
              <a:ext cx="69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endParaRPr lang="en-US" altLang="zh-CN" sz="800">
                <a:solidFill>
                  <a:srgbClr val="FFFFFF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4" name="Rectangle 53"/>
          <p:cNvGrpSpPr>
            <a:grpSpLocks/>
          </p:cNvGrpSpPr>
          <p:nvPr/>
        </p:nvGrpSpPr>
        <p:grpSpPr bwMode="auto">
          <a:xfrm>
            <a:off x="706438" y="2911475"/>
            <a:ext cx="1189037" cy="1050925"/>
            <a:chOff x="1187" y="3249"/>
            <a:chExt cx="1996" cy="1324"/>
          </a:xfrm>
        </p:grpSpPr>
        <p:pic>
          <p:nvPicPr>
            <p:cNvPr id="52249" name="Rectangle 53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3249"/>
              <a:ext cx="199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50" name="Text Box 26"/>
            <p:cNvSpPr txBox="1">
              <a:spLocks noChangeArrowheads="1"/>
            </p:cNvSpPr>
            <p:nvPr/>
          </p:nvSpPr>
          <p:spPr bwMode="auto">
            <a:xfrm>
              <a:off x="1200" y="3264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Streaming</a:t>
              </a:r>
            </a:p>
          </p:txBody>
        </p:sp>
      </p:grpSp>
      <p:grpSp>
        <p:nvGrpSpPr>
          <p:cNvPr id="55" name="Rectangle 54"/>
          <p:cNvGrpSpPr>
            <a:grpSpLocks/>
          </p:cNvGrpSpPr>
          <p:nvPr/>
        </p:nvGrpSpPr>
        <p:grpSpPr bwMode="auto">
          <a:xfrm>
            <a:off x="3906838" y="3444875"/>
            <a:ext cx="960437" cy="517525"/>
            <a:chOff x="6563" y="3921"/>
            <a:chExt cx="1612" cy="652"/>
          </a:xfrm>
        </p:grpSpPr>
        <p:pic>
          <p:nvPicPr>
            <p:cNvPr id="52252" name="Rectangle 54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921"/>
              <a:ext cx="1612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53" name="Text Box 29"/>
            <p:cNvSpPr txBox="1">
              <a:spLocks noChangeArrowheads="1"/>
            </p:cNvSpPr>
            <p:nvPr/>
          </p:nvSpPr>
          <p:spPr bwMode="auto">
            <a:xfrm>
              <a:off x="6576" y="3936"/>
              <a:ext cx="1584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FFFF"/>
                  </a:solidFill>
                  <a:ea typeface="ヒラギノ角ゴ ProN W3" charset="-128"/>
                  <a:sym typeface="Gill Sans" charset="0"/>
                </a:rPr>
                <a:t>Shark</a:t>
              </a:r>
            </a:p>
          </p:txBody>
        </p:sp>
      </p:grpSp>
      <p:grpSp>
        <p:nvGrpSpPr>
          <p:cNvPr id="56" name="Rectangle 55"/>
          <p:cNvGrpSpPr>
            <a:grpSpLocks/>
          </p:cNvGrpSpPr>
          <p:nvPr/>
        </p:nvGrpSpPr>
        <p:grpSpPr bwMode="auto">
          <a:xfrm>
            <a:off x="3906838" y="2911475"/>
            <a:ext cx="1646237" cy="517525"/>
            <a:chOff x="6563" y="3249"/>
            <a:chExt cx="2764" cy="652"/>
          </a:xfrm>
        </p:grpSpPr>
        <p:pic>
          <p:nvPicPr>
            <p:cNvPr id="52255" name="Rectangle 55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" y="3249"/>
              <a:ext cx="276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56" name="Text Box 32"/>
            <p:cNvSpPr txBox="1">
              <a:spLocks noChangeArrowheads="1"/>
            </p:cNvSpPr>
            <p:nvPr/>
          </p:nvSpPr>
          <p:spPr bwMode="auto">
            <a:xfrm>
              <a:off x="6576" y="3264"/>
              <a:ext cx="273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BlinkDB</a:t>
              </a:r>
            </a:p>
            <a:p>
              <a:pPr algn="ctr"/>
              <a:endParaRPr lang="en-US" altLang="zh-CN" sz="800"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57" name="Rectangle 56"/>
          <p:cNvGrpSpPr>
            <a:grpSpLocks/>
          </p:cNvGrpSpPr>
          <p:nvPr/>
        </p:nvGrpSpPr>
        <p:grpSpPr bwMode="auto">
          <a:xfrm>
            <a:off x="633413" y="4624388"/>
            <a:ext cx="6919912" cy="865187"/>
            <a:chOff x="1064" y="5407"/>
            <a:chExt cx="11623" cy="1090"/>
          </a:xfrm>
        </p:grpSpPr>
        <p:pic>
          <p:nvPicPr>
            <p:cNvPr id="52258" name="Rectangle 56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5407"/>
              <a:ext cx="11623" cy="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59" name="Text Box 35"/>
            <p:cNvSpPr txBox="1">
              <a:spLocks noChangeArrowheads="1"/>
            </p:cNvSpPr>
            <p:nvPr/>
          </p:nvSpPr>
          <p:spPr bwMode="auto">
            <a:xfrm>
              <a:off x="1080" y="5424"/>
              <a:ext cx="11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                                                                            HDFS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7572375" y="4695825"/>
            <a:ext cx="7969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Data</a:t>
            </a:r>
          </a:p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sym typeface="Gill Sans" charset="0"/>
              </a:rPr>
              <a:t>Mgmnt.</a:t>
            </a:r>
          </a:p>
        </p:txBody>
      </p:sp>
      <p:grpSp>
        <p:nvGrpSpPr>
          <p:cNvPr id="59" name="Rectangle 58"/>
          <p:cNvGrpSpPr>
            <a:grpSpLocks/>
          </p:cNvGrpSpPr>
          <p:nvPr/>
        </p:nvGrpSpPr>
        <p:grpSpPr bwMode="auto">
          <a:xfrm>
            <a:off x="706438" y="4664075"/>
            <a:ext cx="4702175" cy="517525"/>
            <a:chOff x="1187" y="5457"/>
            <a:chExt cx="7898" cy="652"/>
          </a:xfrm>
        </p:grpSpPr>
        <p:pic>
          <p:nvPicPr>
            <p:cNvPr id="52262" name="Rectangle 58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" y="5457"/>
              <a:ext cx="789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63" name="Text Box 39"/>
            <p:cNvSpPr txBox="1">
              <a:spLocks noChangeArrowheads="1"/>
            </p:cNvSpPr>
            <p:nvPr/>
          </p:nvSpPr>
          <p:spPr bwMode="auto">
            <a:xfrm>
              <a:off x="1200" y="5472"/>
              <a:ext cx="787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ヒラギノ角ゴ ProN W3" charset="-128"/>
                  <a:sym typeface="Gill Sans" charset="0"/>
                </a:rPr>
                <a:t>Tachyon</a:t>
              </a:r>
            </a:p>
          </p:txBody>
        </p:sp>
      </p:grpSp>
      <p:grpSp>
        <p:nvGrpSpPr>
          <p:cNvPr id="60" name="Rectangle 59"/>
          <p:cNvGrpSpPr>
            <a:grpSpLocks/>
          </p:cNvGrpSpPr>
          <p:nvPr/>
        </p:nvGrpSpPr>
        <p:grpSpPr bwMode="auto">
          <a:xfrm>
            <a:off x="4905375" y="3978275"/>
            <a:ext cx="1195388" cy="517525"/>
            <a:chOff x="8241" y="4593"/>
            <a:chExt cx="2008" cy="652"/>
          </a:xfrm>
        </p:grpSpPr>
        <p:pic>
          <p:nvPicPr>
            <p:cNvPr id="52265" name="Rectangle 5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4593"/>
              <a:ext cx="2008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66" name="Text Box 42"/>
            <p:cNvSpPr txBox="1">
              <a:spLocks noChangeArrowheads="1"/>
            </p:cNvSpPr>
            <p:nvPr/>
          </p:nvSpPr>
          <p:spPr bwMode="auto">
            <a:xfrm>
              <a:off x="8256" y="4608"/>
              <a:ext cx="198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Hadoop</a:t>
              </a:r>
            </a:p>
            <a:p>
              <a:pPr algn="ctr"/>
              <a:endParaRPr lang="en-US" altLang="zh-CN" sz="800">
                <a:solidFill>
                  <a:srgbClr val="000000"/>
                </a:solidFill>
                <a:ea typeface="ヒラギノ角ゴ ProN W3" charset="-128"/>
                <a:sym typeface="Gill Sans" charset="0"/>
              </a:endParaRPr>
            </a:p>
          </p:txBody>
        </p:sp>
      </p:grpSp>
      <p:grpSp>
        <p:nvGrpSpPr>
          <p:cNvPr id="61" name="Rectangle 60"/>
          <p:cNvGrpSpPr>
            <a:grpSpLocks/>
          </p:cNvGrpSpPr>
          <p:nvPr/>
        </p:nvGrpSpPr>
        <p:grpSpPr bwMode="auto">
          <a:xfrm>
            <a:off x="4905375" y="3444875"/>
            <a:ext cx="681038" cy="517525"/>
            <a:chOff x="8241" y="3921"/>
            <a:chExt cx="1144" cy="652"/>
          </a:xfrm>
        </p:grpSpPr>
        <p:pic>
          <p:nvPicPr>
            <p:cNvPr id="52268" name="Rectangle 60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" y="3921"/>
              <a:ext cx="1144" cy="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69" name="Text Box 45"/>
            <p:cNvSpPr txBox="1">
              <a:spLocks noChangeArrowheads="1"/>
            </p:cNvSpPr>
            <p:nvPr/>
          </p:nvSpPr>
          <p:spPr bwMode="auto">
            <a:xfrm>
              <a:off x="8256" y="3936"/>
              <a:ext cx="111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HIVE</a:t>
              </a:r>
            </a:p>
          </p:txBody>
        </p:sp>
      </p:grpSp>
      <p:grpSp>
        <p:nvGrpSpPr>
          <p:cNvPr id="62" name="Rectangle 61"/>
          <p:cNvGrpSpPr>
            <a:grpSpLocks/>
          </p:cNvGrpSpPr>
          <p:nvPr/>
        </p:nvGrpSpPr>
        <p:grpSpPr bwMode="auto">
          <a:xfrm>
            <a:off x="5570538" y="2911475"/>
            <a:ext cx="525462" cy="1050925"/>
            <a:chOff x="9358" y="3249"/>
            <a:chExt cx="883" cy="1324"/>
          </a:xfrm>
        </p:grpSpPr>
        <p:pic>
          <p:nvPicPr>
            <p:cNvPr id="52271" name="Rectangle 61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" y="3249"/>
              <a:ext cx="88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72" name="Text Box 48"/>
            <p:cNvSpPr txBox="1">
              <a:spLocks noChangeArrowheads="1"/>
            </p:cNvSpPr>
            <p:nvPr/>
          </p:nvSpPr>
          <p:spPr bwMode="auto">
            <a:xfrm>
              <a:off x="9372" y="3264"/>
              <a:ext cx="85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405" tIns="19202" rIns="38405" bIns="19202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700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Pig</a:t>
              </a:r>
            </a:p>
          </p:txBody>
        </p:sp>
      </p:grpSp>
      <p:grpSp>
        <p:nvGrpSpPr>
          <p:cNvPr id="65" name="Rectangle 64"/>
          <p:cNvGrpSpPr>
            <a:grpSpLocks/>
          </p:cNvGrpSpPr>
          <p:nvPr/>
        </p:nvGrpSpPr>
        <p:grpSpPr bwMode="auto">
          <a:xfrm>
            <a:off x="1933575" y="2911475"/>
            <a:ext cx="933450" cy="1050925"/>
            <a:chOff x="3249" y="3249"/>
            <a:chExt cx="1566" cy="1324"/>
          </a:xfrm>
        </p:grpSpPr>
        <p:pic>
          <p:nvPicPr>
            <p:cNvPr id="52274" name="Rectangle 64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" y="3249"/>
              <a:ext cx="1566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75" name="Text Box 51"/>
            <p:cNvSpPr txBox="1">
              <a:spLocks noChangeArrowheads="1"/>
            </p:cNvSpPr>
            <p:nvPr/>
          </p:nvSpPr>
          <p:spPr bwMode="auto">
            <a:xfrm>
              <a:off x="3264" y="3264"/>
              <a:ext cx="15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Spark</a:t>
              </a:r>
            </a:p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Graph</a:t>
              </a:r>
            </a:p>
          </p:txBody>
        </p:sp>
      </p:grpSp>
      <p:grpSp>
        <p:nvGrpSpPr>
          <p:cNvPr id="66" name="Rectangle 65"/>
          <p:cNvGrpSpPr>
            <a:grpSpLocks/>
          </p:cNvGrpSpPr>
          <p:nvPr/>
        </p:nvGrpSpPr>
        <p:grpSpPr bwMode="auto">
          <a:xfrm>
            <a:off x="2905125" y="2911475"/>
            <a:ext cx="960438" cy="1050925"/>
            <a:chOff x="4881" y="3249"/>
            <a:chExt cx="1612" cy="1324"/>
          </a:xfrm>
        </p:grpSpPr>
        <p:pic>
          <p:nvPicPr>
            <p:cNvPr id="52277" name="Rectangle 65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" y="3249"/>
              <a:ext cx="1612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78" name="Text Box 54"/>
            <p:cNvSpPr txBox="1">
              <a:spLocks noChangeArrowheads="1"/>
            </p:cNvSpPr>
            <p:nvPr/>
          </p:nvSpPr>
          <p:spPr bwMode="auto">
            <a:xfrm>
              <a:off x="4896" y="3264"/>
              <a:ext cx="1584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>
              <a:lvl1pPr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312738" indent="-1206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479425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671513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863600" indent="-95250" defTabSz="3841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13208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17780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22352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2692400" indent="-95250" defTabSz="384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solidFill>
                    <a:srgbClr val="000000"/>
                  </a:solidFill>
                  <a:ea typeface="ヒラギノ角ゴ ProN W3" charset="-128"/>
                  <a:sym typeface="Gill Sans" charset="0"/>
                </a:rPr>
                <a:t>MLbase</a:t>
              </a:r>
            </a:p>
          </p:txBody>
        </p:sp>
      </p:grpSp>
      <p:sp>
        <p:nvSpPr>
          <p:cNvPr id="52279" name="Rectangle 1"/>
          <p:cNvSpPr>
            <a:spLocks noChangeArrowheads="1"/>
          </p:cNvSpPr>
          <p:nvPr/>
        </p:nvSpPr>
        <p:spPr bwMode="auto">
          <a:xfrm>
            <a:off x="628650" y="2884488"/>
            <a:ext cx="6943725" cy="3352800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2280" name="Rectangle 2"/>
          <p:cNvSpPr>
            <a:spLocks noChangeArrowheads="1"/>
          </p:cNvSpPr>
          <p:nvPr/>
        </p:nvSpPr>
        <p:spPr bwMode="auto">
          <a:xfrm>
            <a:off x="3914775" y="3455988"/>
            <a:ext cx="942975" cy="1143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2281" name="Rectangle 27"/>
          <p:cNvSpPr>
            <a:spLocks noChangeArrowheads="1"/>
          </p:cNvSpPr>
          <p:nvPr/>
        </p:nvSpPr>
        <p:spPr bwMode="auto">
          <a:xfrm>
            <a:off x="714375" y="4637088"/>
            <a:ext cx="4686300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2282" name="Rectangle 29"/>
          <p:cNvSpPr>
            <a:spLocks noChangeArrowheads="1"/>
          </p:cNvSpPr>
          <p:nvPr/>
        </p:nvSpPr>
        <p:spPr bwMode="auto">
          <a:xfrm>
            <a:off x="1943100" y="2922588"/>
            <a:ext cx="914400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52283" name="Rectangle 35"/>
          <p:cNvSpPr>
            <a:spLocks noChangeArrowheads="1"/>
          </p:cNvSpPr>
          <p:nvPr/>
        </p:nvSpPr>
        <p:spPr bwMode="auto">
          <a:xfrm>
            <a:off x="4914900" y="4332288"/>
            <a:ext cx="2543175" cy="152400"/>
          </a:xfrm>
          <a:prstGeom prst="rect">
            <a:avLst/>
          </a:prstGeom>
          <a:solidFill>
            <a:srgbClr val="0000FF"/>
          </a:solidFill>
          <a:ln w="25400">
            <a:solidFill>
              <a:srgbClr val="0000FF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14375" y="4332288"/>
            <a:ext cx="4143375" cy="152400"/>
          </a:xfrm>
          <a:prstGeom prst="rect">
            <a:avLst/>
          </a:prstGeom>
          <a:solidFill>
            <a:srgbClr val="008000"/>
          </a:solidFill>
          <a:ln w="25400">
            <a:solidFill>
              <a:srgbClr val="008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4" name="Rounded Rectangular Callout 33"/>
          <p:cNvSpPr>
            <a:spLocks noChangeArrowheads="1"/>
          </p:cNvSpPr>
          <p:nvPr/>
        </p:nvSpPr>
        <p:spPr bwMode="auto">
          <a:xfrm>
            <a:off x="5143500" y="3722688"/>
            <a:ext cx="1943100" cy="1028700"/>
          </a:xfrm>
          <a:prstGeom prst="wedgeRoundRectCallout">
            <a:avLst>
              <a:gd name="adj1" fmla="val -68546"/>
              <a:gd name="adj2" fmla="val 14190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Support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HDFS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API, 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S3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API, and 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Hive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metadata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914775" y="3265488"/>
            <a:ext cx="1628775" cy="152400"/>
          </a:xfrm>
          <a:prstGeom prst="rect">
            <a:avLst/>
          </a:prstGeom>
          <a:solidFill>
            <a:srgbClr val="008000"/>
          </a:solidFill>
          <a:ln w="25400">
            <a:solidFill>
              <a:srgbClr val="008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s-CO" altLang="es-CO" sz="500">
              <a:solidFill>
                <a:srgbClr val="000000"/>
              </a:solidFill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40" name="Rounded Rectangular Callout 39"/>
          <p:cNvSpPr>
            <a:spLocks noChangeArrowheads="1"/>
          </p:cNvSpPr>
          <p:nvPr/>
        </p:nvSpPr>
        <p:spPr bwMode="auto">
          <a:xfrm>
            <a:off x="5543550" y="2312988"/>
            <a:ext cx="2124075" cy="419100"/>
          </a:xfrm>
          <a:prstGeom prst="wedgeRoundRectCallout">
            <a:avLst>
              <a:gd name="adj1" fmla="val -58296"/>
              <a:gd name="adj2" fmla="val 184093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Support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Hive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API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 rot="-5400000">
            <a:off x="252413" y="3384550"/>
            <a:ext cx="1028700" cy="104775"/>
          </a:xfrm>
          <a:prstGeom prst="rect">
            <a:avLst/>
          </a:prstGeom>
          <a:solidFill>
            <a:srgbClr val="008000"/>
          </a:solidFill>
          <a:ln w="25400">
            <a:solidFill>
              <a:srgbClr val="008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5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rPr>
              <a:t> </a:t>
            </a:r>
          </a:p>
        </p:txBody>
      </p:sp>
      <p:sp>
        <p:nvSpPr>
          <p:cNvPr id="42" name="Rounded Rectangular Callout 41"/>
          <p:cNvSpPr>
            <a:spLocks noChangeArrowheads="1"/>
          </p:cNvSpPr>
          <p:nvPr/>
        </p:nvSpPr>
        <p:spPr bwMode="auto">
          <a:xfrm>
            <a:off x="1028700" y="1703388"/>
            <a:ext cx="1814513" cy="1409700"/>
          </a:xfrm>
          <a:prstGeom prst="wedgeRoundRectCallout">
            <a:avLst>
              <a:gd name="adj1" fmla="val -61111"/>
              <a:gd name="adj2" fmla="val 55630"/>
              <a:gd name="adj3" fmla="val 16667"/>
            </a:avLst>
          </a:prstGeom>
          <a:solidFill>
            <a:srgbClr val="FFFFB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38405" tIns="19202" rIns="38405" bIns="19202"/>
          <a:lstStyle>
            <a:lvl1pPr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312738" indent="-1206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479425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671513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863600" indent="-95250" defTabSz="384175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3208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17780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2352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692400" indent="-95250" defTabSz="384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Accept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inputs from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Kafka, Flume, Twitter, </a:t>
            </a:r>
          </a:p>
          <a:p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TCP Sockets</a:t>
            </a:r>
            <a:r>
              <a:rPr lang="en-US" altLang="zh-CN" sz="1700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, …</a:t>
            </a:r>
            <a:r>
              <a:rPr lang="en-US" altLang="zh-CN" sz="1700" b="1">
                <a:solidFill>
                  <a:srgbClr val="000000"/>
                </a:solidFill>
                <a:ea typeface="ヒラギノ角ゴ ProN W3" charset="-128"/>
                <a:cs typeface="Arial" panose="020B0604020202020204" pitchFamily="34" charset="0"/>
                <a:sym typeface="Gill Sans" charset="0"/>
              </a:rPr>
              <a:t> </a:t>
            </a:r>
            <a:endParaRPr lang="en-US" altLang="zh-CN" sz="1700">
              <a:solidFill>
                <a:srgbClr val="000000"/>
              </a:solidFill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3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79EF74B-E316-4D1C-8040-2AF6534D13B2}" type="slidenum">
              <a:rPr lang="en-US" altLang="en-US" sz="1200">
                <a:solidFill>
                  <a:srgbClr val="B5A788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B5A788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2" descr="Y:\Active\All-DataEra\Hadoop diagrams\Big-Data-Landsca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4" y="202059"/>
            <a:ext cx="7561780" cy="567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70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9437B5-9DFD-492B-ABF5-3F84BAEBA5C1}" type="slidenum">
              <a:rPr lang="en-US" altLang="en-US" sz="1200">
                <a:solidFill>
                  <a:srgbClr val="B5A788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B5A788"/>
              </a:solidFill>
              <a:latin typeface="Arial" panose="020B0604020202020204" pitchFamily="34" charset="0"/>
            </a:endParaRPr>
          </a:p>
        </p:txBody>
      </p:sp>
      <p:pic>
        <p:nvPicPr>
          <p:cNvPr id="13315" name="Picture 2" descr="Y:\Active\All-DataEra\Hadoop diagrams\Big-Data-Lands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6" y="228600"/>
            <a:ext cx="7941924" cy="595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19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963C815-E9BC-4C8D-8A4D-EDD491B1B038}" type="slidenum">
              <a:rPr lang="en-US" altLang="en-US" sz="1200">
                <a:solidFill>
                  <a:srgbClr val="B5A788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B5A788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4" descr="http://timbatchelder.files.wordpress.com/2014/05/slide-1-638.jpg?w=7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0" y="222250"/>
            <a:ext cx="7993009" cy="60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81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10164</TotalTime>
  <Words>1538</Words>
  <Application>Microsoft Office PowerPoint</Application>
  <PresentationFormat>Presentación en pantalla (4:3)</PresentationFormat>
  <Paragraphs>512</Paragraphs>
  <Slides>60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60</vt:i4>
      </vt:variant>
    </vt:vector>
  </HeadingPairs>
  <TitlesOfParts>
    <vt:vector size="73" baseType="lpstr">
      <vt:lpstr>MS PGothic</vt:lpstr>
      <vt:lpstr>MS PGothic</vt:lpstr>
      <vt:lpstr>宋体</vt:lpstr>
      <vt:lpstr>Arial</vt:lpstr>
      <vt:lpstr>Calibri</vt:lpstr>
      <vt:lpstr>Corbel</vt:lpstr>
      <vt:lpstr>Gill Sans</vt:lpstr>
      <vt:lpstr>Verdana</vt:lpstr>
      <vt:lpstr>Wingdings</vt:lpstr>
      <vt:lpstr>ヒラギノ角ゴ ProN W3</vt:lpstr>
      <vt:lpstr>Tema de Office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Big Data</vt:lpstr>
      <vt:lpstr>¿Qué tecnologías se utilizan para crear soluciones de Big Data?</vt:lpstr>
      <vt:lpstr>Presentación de PowerPoint</vt:lpstr>
      <vt:lpstr>Presentación de PowerPoint</vt:lpstr>
      <vt:lpstr>Presentación de PowerPoint</vt:lpstr>
      <vt:lpstr>¿Cómo empezó todo?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encaja esto en las soluciones de Big Data?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Proveedores de Tecnologías  de Big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Primeros pasos con  Tecnologías de Big Data</vt:lpstr>
      <vt:lpstr>Presentación de PowerPoint</vt:lpstr>
      <vt:lpstr>¿Preguntas?</vt:lpstr>
      <vt:lpstr>Presentación de PowerPoint</vt:lpstr>
      <vt:lpstr>Berkeley Data Analytics Stack (BDAS)</vt:lpstr>
      <vt:lpstr>Mesos</vt:lpstr>
      <vt:lpstr>Spark</vt:lpstr>
      <vt:lpstr>Spark Streaming [Alpha Release]</vt:lpstr>
      <vt:lpstr>Shark  Spark SQL</vt:lpstr>
      <vt:lpstr>Tachyon</vt:lpstr>
      <vt:lpstr>BlinkDB</vt:lpstr>
      <vt:lpstr>SparkGraph</vt:lpstr>
      <vt:lpstr>MLlib</vt:lpstr>
      <vt:lpstr>Compatible with Open Source Ecosystem</vt:lpstr>
      <vt:lpstr>Compatible with Open Source Ecosystem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Mateo</dc:creator>
  <cp:lastModifiedBy>Jaime Alberto Chavarriaga Lozano</cp:lastModifiedBy>
  <cp:revision>1253</cp:revision>
  <cp:lastPrinted>2015-06-10T20:55:10Z</cp:lastPrinted>
  <dcterms:created xsi:type="dcterms:W3CDTF">2013-10-02T11:32:45Z</dcterms:created>
  <dcterms:modified xsi:type="dcterms:W3CDTF">2016-11-22T11:56:26Z</dcterms:modified>
</cp:coreProperties>
</file>